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1" r:id="rId3"/>
    <p:sldId id="319" r:id="rId4"/>
    <p:sldId id="259" r:id="rId5"/>
    <p:sldId id="276" r:id="rId6"/>
    <p:sldId id="316" r:id="rId7"/>
    <p:sldId id="317" r:id="rId8"/>
    <p:sldId id="315" r:id="rId9"/>
    <p:sldId id="260" r:id="rId10"/>
    <p:sldId id="279" r:id="rId11"/>
    <p:sldId id="287" r:id="rId12"/>
    <p:sldId id="284" r:id="rId13"/>
    <p:sldId id="285" r:id="rId14"/>
    <p:sldId id="283" r:id="rId15"/>
    <p:sldId id="281" r:id="rId16"/>
    <p:sldId id="282" r:id="rId17"/>
    <p:sldId id="318" r:id="rId18"/>
    <p:sldId id="321" r:id="rId19"/>
    <p:sldId id="262" r:id="rId20"/>
    <p:sldId id="275" r:id="rId21"/>
    <p:sldId id="299" r:id="rId22"/>
    <p:sldId id="261" r:id="rId23"/>
    <p:sldId id="263" r:id="rId24"/>
    <p:sldId id="265" r:id="rId25"/>
    <p:sldId id="304" r:id="rId26"/>
    <p:sldId id="288" r:id="rId27"/>
    <p:sldId id="289" r:id="rId28"/>
    <p:sldId id="290" r:id="rId29"/>
    <p:sldId id="291" r:id="rId30"/>
    <p:sldId id="267" r:id="rId31"/>
    <p:sldId id="322" r:id="rId32"/>
    <p:sldId id="292" r:id="rId33"/>
    <p:sldId id="293" r:id="rId34"/>
    <p:sldId id="294" r:id="rId35"/>
    <p:sldId id="295" r:id="rId36"/>
    <p:sldId id="268" r:id="rId37"/>
    <p:sldId id="320" r:id="rId38"/>
    <p:sldId id="307" r:id="rId39"/>
    <p:sldId id="309" r:id="rId40"/>
    <p:sldId id="311" r:id="rId41"/>
    <p:sldId id="312" r:id="rId42"/>
    <p:sldId id="313" r:id="rId43"/>
    <p:sldId id="314" r:id="rId44"/>
    <p:sldId id="310" r:id="rId45"/>
    <p:sldId id="302" r:id="rId46"/>
    <p:sldId id="2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ABAB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10" autoAdjust="0"/>
  </p:normalViewPr>
  <p:slideViewPr>
    <p:cSldViewPr>
      <p:cViewPr>
        <p:scale>
          <a:sx n="110" d="100"/>
          <a:sy n="110" d="100"/>
        </p:scale>
        <p:origin x="-156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T:\_Presentations\TRB2013%20-%20Residential%20Location%20Choices%20and%20Household%20Activity%20Engagement\graphics\TRB2013_GRAPHICS_ExploringResidentialTenureandHousingTypeDecisionsandHouseholdActivityEngag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0000"/>
              </a:solidFill>
            </c:spPr>
          </c:dPt>
          <c:dPt>
            <c:idx val="1"/>
            <c:bubble3D val="0"/>
            <c:spPr>
              <a:solidFill>
                <a:srgbClr val="FF5757"/>
              </a:solidFill>
            </c:spPr>
          </c:dPt>
          <c:dPt>
            <c:idx val="2"/>
            <c:bubble3D val="0"/>
            <c:spPr>
              <a:solidFill>
                <a:srgbClr val="FFABAB"/>
              </a:solidFill>
            </c:spPr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-8.0576892733069047E-2"/>
                  <c:y val="0.18315392101172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368611973000228"/>
                  <c:y val="-0.18904634901729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294191161576592"/>
                  <c:y val="-3.539290627513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729224802096124"/>
                  <c:y val="0.11421105968816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136597489259227E-2"/>
                  <c:y val="0.1846625308223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SDC_StatsTable!$A$26:$A$30</c:f>
              <c:strCache>
                <c:ptCount val="5"/>
                <c:pt idx="0">
                  <c:v>Major Urban Center</c:v>
                </c:pt>
                <c:pt idx="1">
                  <c:v>Urban near Major City</c:v>
                </c:pt>
                <c:pt idx="2">
                  <c:v>Rural near Major City</c:v>
                </c:pt>
                <c:pt idx="3">
                  <c:v>Isolated City</c:v>
                </c:pt>
                <c:pt idx="4">
                  <c:v>Rural</c:v>
                </c:pt>
              </c:strCache>
            </c:strRef>
          </c:cat>
          <c:val>
            <c:numRef>
              <c:f>SDC_StatsTable!$B$26:$B$30</c:f>
              <c:numCache>
                <c:formatCode>0%</c:formatCode>
                <c:ptCount val="5"/>
                <c:pt idx="0">
                  <c:v>0.1208</c:v>
                </c:pt>
                <c:pt idx="1">
                  <c:v>0.52800000000000002</c:v>
                </c:pt>
                <c:pt idx="2">
                  <c:v>0.1411</c:v>
                </c:pt>
                <c:pt idx="3">
                  <c:v>0.1114</c:v>
                </c:pt>
                <c:pt idx="4">
                  <c:v>9.8699999999999996E-2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Household Vehicle/Bike Availability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Bikes</c:v>
          </c:tx>
          <c:spPr>
            <a:solidFill>
              <a:srgbClr val="FFABAB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LifecycleSampleStats_Table!$F$4:$F$10</c:f>
              <c:numCache>
                <c:formatCode>General</c:formatCode>
                <c:ptCount val="7"/>
                <c:pt idx="0">
                  <c:v>0.69</c:v>
                </c:pt>
                <c:pt idx="1">
                  <c:v>0.77</c:v>
                </c:pt>
                <c:pt idx="2">
                  <c:v>1.41</c:v>
                </c:pt>
                <c:pt idx="3">
                  <c:v>1.81</c:v>
                </c:pt>
                <c:pt idx="4">
                  <c:v>2.58</c:v>
                </c:pt>
                <c:pt idx="5">
                  <c:v>1.33</c:v>
                </c:pt>
                <c:pt idx="6">
                  <c:v>0.61</c:v>
                </c:pt>
              </c:numCache>
            </c:numRef>
          </c:val>
        </c:ser>
        <c:ser>
          <c:idx val="2"/>
          <c:order val="1"/>
          <c:tx>
            <c:v>Vehicles per License Holder</c:v>
          </c:tx>
          <c:spPr>
            <a:solidFill>
              <a:srgbClr val="FF5757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LifecycleSampleStats_Table!$H$4:$H$10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0.99</c:v>
                </c:pt>
                <c:pt idx="2">
                  <c:v>1.94</c:v>
                </c:pt>
                <c:pt idx="3">
                  <c:v>1.36</c:v>
                </c:pt>
                <c:pt idx="4">
                  <c:v>2.27</c:v>
                </c:pt>
                <c:pt idx="5">
                  <c:v>2.11</c:v>
                </c:pt>
                <c:pt idx="6">
                  <c:v>2.0699999999999998</c:v>
                </c:pt>
              </c:numCache>
            </c:numRef>
          </c:val>
        </c:ser>
        <c:ser>
          <c:idx val="0"/>
          <c:order val="2"/>
          <c:tx>
            <c:v>Vehicles</c:v>
          </c:tx>
          <c:spPr>
            <a:solidFill>
              <a:srgbClr val="CC0000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LifecycleSampleStats_Table!$E$4:$E$10</c:f>
              <c:numCache>
                <c:formatCode>General</c:formatCode>
                <c:ptCount val="7"/>
                <c:pt idx="0">
                  <c:v>1.1200000000000001</c:v>
                </c:pt>
                <c:pt idx="1">
                  <c:v>1.1200000000000001</c:v>
                </c:pt>
                <c:pt idx="2">
                  <c:v>2.21</c:v>
                </c:pt>
                <c:pt idx="3">
                  <c:v>1.64</c:v>
                </c:pt>
                <c:pt idx="4">
                  <c:v>2.4700000000000002</c:v>
                </c:pt>
                <c:pt idx="5">
                  <c:v>2.46</c:v>
                </c:pt>
                <c:pt idx="6">
                  <c:v>2.14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11392"/>
        <c:axId val="94012928"/>
      </c:barChart>
      <c:catAx>
        <c:axId val="94011392"/>
        <c:scaling>
          <c:orientation val="minMax"/>
        </c:scaling>
        <c:delete val="0"/>
        <c:axPos val="l"/>
        <c:majorTickMark val="out"/>
        <c:minorTickMark val="none"/>
        <c:tickLblPos val="nextTo"/>
        <c:crossAx val="94012928"/>
        <c:crosses val="autoZero"/>
        <c:auto val="1"/>
        <c:lblAlgn val="ctr"/>
        <c:lblOffset val="100"/>
        <c:noMultiLvlLbl val="0"/>
      </c:catAx>
      <c:valAx>
        <c:axId val="940129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per Household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0113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Household Income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Average Household Income</c:v>
          </c:tx>
          <c:spPr>
            <a:solidFill>
              <a:srgbClr val="CC0000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LifecycleSampleStats_Table!$I$4:$I$10</c:f>
              <c:numCache>
                <c:formatCode>_("$"* #,##0.00_);_("$"* \(#,##0.00\);_("$"* "-"??_);_(@_)</c:formatCode>
                <c:ptCount val="7"/>
                <c:pt idx="0">
                  <c:v>40081.379999999997</c:v>
                </c:pt>
                <c:pt idx="1">
                  <c:v>42632.95</c:v>
                </c:pt>
                <c:pt idx="2">
                  <c:v>48925.33</c:v>
                </c:pt>
                <c:pt idx="3">
                  <c:v>49311.1</c:v>
                </c:pt>
                <c:pt idx="4">
                  <c:v>79765.78</c:v>
                </c:pt>
                <c:pt idx="5">
                  <c:v>77910.289999999994</c:v>
                </c:pt>
                <c:pt idx="6">
                  <c:v>61377.33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59520"/>
        <c:axId val="94061312"/>
      </c:barChart>
      <c:catAx>
        <c:axId val="94059520"/>
        <c:scaling>
          <c:orientation val="minMax"/>
        </c:scaling>
        <c:delete val="0"/>
        <c:axPos val="l"/>
        <c:majorTickMark val="out"/>
        <c:minorTickMark val="none"/>
        <c:tickLblPos val="nextTo"/>
        <c:crossAx val="94061312"/>
        <c:crosses val="autoZero"/>
        <c:auto val="1"/>
        <c:lblAlgn val="ctr"/>
        <c:lblOffset val="100"/>
        <c:noMultiLvlLbl val="0"/>
      </c:catAx>
      <c:valAx>
        <c:axId val="94061312"/>
        <c:scaling>
          <c:orientation val="minMax"/>
        </c:scaling>
        <c:delete val="0"/>
        <c:axPos val="b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9405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Own/Single-Family</a:t>
            </a:r>
          </a:p>
        </c:rich>
      </c:tx>
      <c:layout>
        <c:manualLayout>
          <c:xMode val="edge"/>
          <c:yMode val="edge"/>
          <c:x val="5.7387357830271197E-3"/>
          <c:y val="8.3200603680147062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BetaCoeff_RadialGraphs!$C$13</c:f>
              <c:strCache>
                <c:ptCount val="1"/>
                <c:pt idx="0">
                  <c:v>Own/SF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736111111111111E-3"/>
                  <c:y val="2.683853734360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41666666666668E-2"/>
                  <c:y val="2.064502872585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4441E-3"/>
                  <c:y val="-2.064502872585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52777777777778E-2"/>
                  <c:y val="-3.303204596136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513888888888888E-2"/>
                  <c:y val="2.064502872585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BetaCoeff_RadialGraphs!$B$14:$B$18</c:f>
              <c:strCache>
                <c:ptCount val="5"/>
                <c:pt idx="0">
                  <c:v>Major Urban Center</c:v>
                </c:pt>
                <c:pt idx="1">
                  <c:v>Urban near Major City</c:v>
                </c:pt>
                <c:pt idx="2">
                  <c:v>Rural near Major City</c:v>
                </c:pt>
                <c:pt idx="3">
                  <c:v>Isolated City</c:v>
                </c:pt>
                <c:pt idx="4">
                  <c:v>Rural</c:v>
                </c:pt>
              </c:strCache>
            </c:strRef>
          </c:cat>
          <c:val>
            <c:numRef>
              <c:f>BetaCoeff_RadialGraphs!$C$14:$C$18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74752"/>
        <c:axId val="94076288"/>
      </c:radarChart>
      <c:catAx>
        <c:axId val="9407475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4076288"/>
        <c:crosses val="autoZero"/>
        <c:auto val="1"/>
        <c:lblAlgn val="ctr"/>
        <c:lblOffset val="100"/>
        <c:noMultiLvlLbl val="0"/>
      </c:catAx>
      <c:valAx>
        <c:axId val="94076288"/>
        <c:scaling>
          <c:orientation val="minMax"/>
          <c:max val="2"/>
          <c:min val="-3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4074752"/>
        <c:crosses val="autoZero"/>
        <c:crossBetween val="between"/>
        <c:majorUnit val="1.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Rent/Single-Family</a:t>
            </a:r>
          </a:p>
        </c:rich>
      </c:tx>
      <c:layout>
        <c:manualLayout>
          <c:xMode val="edge"/>
          <c:yMode val="edge"/>
          <c:x val="3.4897815652241548E-3"/>
          <c:y val="9.4147117683252485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BetaCoeff_RadialGraphs!$D$13</c:f>
              <c:strCache>
                <c:ptCount val="1"/>
                <c:pt idx="0">
                  <c:v>Rent/SF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1.2005458978793926E-2"/>
                  <c:y val="4.707355884162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BetaCoeff_RadialGraphs!$B$14:$B$18</c:f>
              <c:strCache>
                <c:ptCount val="5"/>
                <c:pt idx="0">
                  <c:v>Major Urban Center</c:v>
                </c:pt>
                <c:pt idx="1">
                  <c:v>Urban near Major City</c:v>
                </c:pt>
                <c:pt idx="2">
                  <c:v>Rural near Major City</c:v>
                </c:pt>
                <c:pt idx="3">
                  <c:v>Isolated City</c:v>
                </c:pt>
                <c:pt idx="4">
                  <c:v>Rural</c:v>
                </c:pt>
              </c:strCache>
            </c:strRef>
          </c:cat>
          <c:val>
            <c:numRef>
              <c:f>BetaCoeff_RadialGraphs!$D$14:$D$18</c:f>
              <c:numCache>
                <c:formatCode>General</c:formatCode>
                <c:ptCount val="5"/>
                <c:pt idx="0">
                  <c:v>0</c:v>
                </c:pt>
                <c:pt idx="1">
                  <c:v>8.7999999999999995E-2</c:v>
                </c:pt>
                <c:pt idx="2">
                  <c:v>-0.19800000000000001</c:v>
                </c:pt>
                <c:pt idx="3">
                  <c:v>0.27500000000000002</c:v>
                </c:pt>
                <c:pt idx="4">
                  <c:v>0.38500000000000001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55200"/>
        <c:axId val="93956736"/>
      </c:radarChart>
      <c:catAx>
        <c:axId val="9395520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3956736"/>
        <c:crosses val="autoZero"/>
        <c:auto val="1"/>
        <c:lblAlgn val="ctr"/>
        <c:lblOffset val="100"/>
        <c:noMultiLvlLbl val="0"/>
      </c:catAx>
      <c:valAx>
        <c:axId val="93956736"/>
        <c:scaling>
          <c:orientation val="minMax"/>
          <c:max val="2"/>
          <c:min val="-3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3955200"/>
        <c:crosses val="autoZero"/>
        <c:crossBetween val="between"/>
        <c:majorUnit val="1.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/>
              <a:t>Own/Multi-Family or </a:t>
            </a:r>
          </a:p>
          <a:p>
            <a:pPr algn="l">
              <a:defRPr/>
            </a:pPr>
            <a:r>
              <a:rPr lang="en-US"/>
              <a:t>Attached Single-Family</a:t>
            </a:r>
          </a:p>
        </c:rich>
      </c:tx>
      <c:layout>
        <c:manualLayout>
          <c:xMode val="edge"/>
          <c:yMode val="edge"/>
          <c:x val="1.5668744531933674E-3"/>
          <c:y val="8.4362139917695478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BetaCoeff_RadialGraphs!$E$13</c:f>
              <c:strCache>
                <c:ptCount val="1"/>
                <c:pt idx="0">
                  <c:v>Own/MF-ASF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2.4305418853893264E-2"/>
                  <c:y val="-7.818930041152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BetaCoeff_RadialGraphs!$B$14:$B$18</c:f>
              <c:strCache>
                <c:ptCount val="5"/>
                <c:pt idx="0">
                  <c:v>Major Urban Center</c:v>
                </c:pt>
                <c:pt idx="1">
                  <c:v>Urban near Major City</c:v>
                </c:pt>
                <c:pt idx="2">
                  <c:v>Rural near Major City</c:v>
                </c:pt>
                <c:pt idx="3">
                  <c:v>Isolated City</c:v>
                </c:pt>
                <c:pt idx="4">
                  <c:v>Rural</c:v>
                </c:pt>
              </c:strCache>
            </c:strRef>
          </c:cat>
          <c:val>
            <c:numRef>
              <c:f>BetaCoeff_RadialGraphs!$E$14:$E$18</c:f>
              <c:numCache>
                <c:formatCode>General</c:formatCode>
                <c:ptCount val="5"/>
                <c:pt idx="0">
                  <c:v>0</c:v>
                </c:pt>
                <c:pt idx="1">
                  <c:v>-0.78700000000000003</c:v>
                </c:pt>
                <c:pt idx="2">
                  <c:v>0.95899999999999996</c:v>
                </c:pt>
                <c:pt idx="3">
                  <c:v>-1.0489999999999999</c:v>
                </c:pt>
                <c:pt idx="4">
                  <c:v>-2.274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92000"/>
        <c:axId val="94193536"/>
      </c:radarChart>
      <c:catAx>
        <c:axId val="9419200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4193536"/>
        <c:crosses val="autoZero"/>
        <c:auto val="1"/>
        <c:lblAlgn val="ctr"/>
        <c:lblOffset val="100"/>
        <c:noMultiLvlLbl val="0"/>
      </c:catAx>
      <c:valAx>
        <c:axId val="94193536"/>
        <c:scaling>
          <c:orientation val="minMax"/>
          <c:max val="2"/>
          <c:min val="-3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4192000"/>
        <c:crosses val="autoZero"/>
        <c:crossBetween val="between"/>
        <c:majorUnit val="1.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/>
              <a:t>Rent/Multi-Family or </a:t>
            </a:r>
          </a:p>
          <a:p>
            <a:pPr algn="l">
              <a:defRPr/>
            </a:pPr>
            <a:r>
              <a:rPr lang="en-US"/>
              <a:t>Attached Single-Family</a:t>
            </a:r>
          </a:p>
          <a:p>
            <a:pPr algn="l">
              <a:defRPr/>
            </a:pPr>
            <a:endParaRPr lang="en-US"/>
          </a:p>
        </c:rich>
      </c:tx>
      <c:layout>
        <c:manualLayout>
          <c:xMode val="edge"/>
          <c:yMode val="edge"/>
          <c:x val="4.2522390886705488E-4"/>
          <c:y val="9.5528455284552852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BetaCoeff_RadialGraphs!$F$13</c:f>
              <c:strCache>
                <c:ptCount val="1"/>
                <c:pt idx="0">
                  <c:v>Rent/MF-ASF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BetaCoeff_RadialGraphs!$B$14:$B$18</c:f>
              <c:strCache>
                <c:ptCount val="5"/>
                <c:pt idx="0">
                  <c:v>Major Urban Center</c:v>
                </c:pt>
                <c:pt idx="1">
                  <c:v>Urban near Major City</c:v>
                </c:pt>
                <c:pt idx="2">
                  <c:v>Rural near Major City</c:v>
                </c:pt>
                <c:pt idx="3">
                  <c:v>Isolated City</c:v>
                </c:pt>
                <c:pt idx="4">
                  <c:v>Rural</c:v>
                </c:pt>
              </c:strCache>
            </c:strRef>
          </c:cat>
          <c:val>
            <c:numRef>
              <c:f>BetaCoeff_RadialGraphs!$F$14:$F$18</c:f>
              <c:numCache>
                <c:formatCode>General</c:formatCode>
                <c:ptCount val="5"/>
                <c:pt idx="0">
                  <c:v>0</c:v>
                </c:pt>
                <c:pt idx="1">
                  <c:v>-0.39200000000000002</c:v>
                </c:pt>
                <c:pt idx="2">
                  <c:v>-1.74</c:v>
                </c:pt>
                <c:pt idx="3">
                  <c:v>-0.378</c:v>
                </c:pt>
                <c:pt idx="4">
                  <c:v>-2.4009999999999998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23744"/>
        <c:axId val="94246016"/>
      </c:radarChart>
      <c:catAx>
        <c:axId val="942237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4246016"/>
        <c:crosses val="autoZero"/>
        <c:auto val="1"/>
        <c:lblAlgn val="ctr"/>
        <c:lblOffset val="100"/>
        <c:noMultiLvlLbl val="0"/>
      </c:catAx>
      <c:valAx>
        <c:axId val="94246016"/>
        <c:scaling>
          <c:orientation val="minMax"/>
          <c:max val="2"/>
          <c:min val="-3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4223744"/>
        <c:crosses val="autoZero"/>
        <c:crossBetween val="between"/>
        <c:majorUnit val="1.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Household Structure Type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Single-Family</c:v>
          </c:tx>
          <c:spPr>
            <a:solidFill>
              <a:srgbClr val="CC0000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LifecycleSampleStats_Table!$K$44:$K$50</c:f>
              <c:numCache>
                <c:formatCode>0%</c:formatCode>
                <c:ptCount val="7"/>
                <c:pt idx="0">
                  <c:v>0.67093235831809872</c:v>
                </c:pt>
                <c:pt idx="1">
                  <c:v>0.64243382062425913</c:v>
                </c:pt>
                <c:pt idx="2">
                  <c:v>0.77257525083612044</c:v>
                </c:pt>
                <c:pt idx="3">
                  <c:v>0.73512476007677541</c:v>
                </c:pt>
                <c:pt idx="4">
                  <c:v>0.9093630919978225</c:v>
                </c:pt>
                <c:pt idx="5">
                  <c:v>0.89883516834210941</c:v>
                </c:pt>
                <c:pt idx="6">
                  <c:v>0.8994932432432432</c:v>
                </c:pt>
              </c:numCache>
            </c:numRef>
          </c:val>
        </c:ser>
        <c:ser>
          <c:idx val="1"/>
          <c:order val="1"/>
          <c:tx>
            <c:v>Duplex/Townhome</c:v>
          </c:tx>
          <c:spPr>
            <a:solidFill>
              <a:srgbClr val="FF5757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LifecycleSampleStats_Table!$L$44:$L$50</c:f>
              <c:numCache>
                <c:formatCode>0%</c:formatCode>
                <c:ptCount val="7"/>
                <c:pt idx="0">
                  <c:v>3.8391224862888484E-2</c:v>
                </c:pt>
                <c:pt idx="1">
                  <c:v>5.8870011853022521E-2</c:v>
                </c:pt>
                <c:pt idx="2">
                  <c:v>3.8461538461538464E-2</c:v>
                </c:pt>
                <c:pt idx="3">
                  <c:v>8.253358925143954E-2</c:v>
                </c:pt>
                <c:pt idx="4">
                  <c:v>2.3679912901469789E-2</c:v>
                </c:pt>
                <c:pt idx="5">
                  <c:v>1.7871389819690442E-2</c:v>
                </c:pt>
                <c:pt idx="6">
                  <c:v>1.3091216216216216E-2</c:v>
                </c:pt>
              </c:numCache>
            </c:numRef>
          </c:val>
        </c:ser>
        <c:ser>
          <c:idx val="2"/>
          <c:order val="2"/>
          <c:tx>
            <c:v>Building with 3+ Apartments</c:v>
          </c:tx>
          <c:spPr>
            <a:solidFill>
              <a:srgbClr val="FFABAB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LifecycleSampleStats_Table!$M$44:$M$50</c:f>
              <c:numCache>
                <c:formatCode>0%</c:formatCode>
                <c:ptCount val="7"/>
                <c:pt idx="0">
                  <c:v>0.19698354661791589</c:v>
                </c:pt>
                <c:pt idx="1">
                  <c:v>0.24417226392730146</c:v>
                </c:pt>
                <c:pt idx="2">
                  <c:v>0.13712374581939799</c:v>
                </c:pt>
                <c:pt idx="3">
                  <c:v>0.14587332053742802</c:v>
                </c:pt>
                <c:pt idx="4">
                  <c:v>4.0827436037016877E-2</c:v>
                </c:pt>
                <c:pt idx="5">
                  <c:v>4.7231530237753311E-2</c:v>
                </c:pt>
                <c:pt idx="6">
                  <c:v>3.4628378378378379E-2</c:v>
                </c:pt>
              </c:numCache>
            </c:numRef>
          </c:val>
        </c:ser>
        <c:ser>
          <c:idx val="3"/>
          <c:order val="3"/>
          <c:tx>
            <c:v>Mobile Home</c:v>
          </c:tx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LifecycleSampleStats_Table!$N$44:$N$50</c:f>
              <c:numCache>
                <c:formatCode>0%</c:formatCode>
                <c:ptCount val="7"/>
                <c:pt idx="0">
                  <c:v>9.3692870201096887E-2</c:v>
                </c:pt>
                <c:pt idx="1">
                  <c:v>5.4523903595416832E-2</c:v>
                </c:pt>
                <c:pt idx="2">
                  <c:v>5.1839464882943144E-2</c:v>
                </c:pt>
                <c:pt idx="3">
                  <c:v>3.6468330134357005E-2</c:v>
                </c:pt>
                <c:pt idx="4">
                  <c:v>2.6129559063690799E-2</c:v>
                </c:pt>
                <c:pt idx="5">
                  <c:v>3.6061911600446785E-2</c:v>
                </c:pt>
                <c:pt idx="6">
                  <c:v>5.2787162162162164E-2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92480"/>
        <c:axId val="93094272"/>
      </c:barChart>
      <c:catAx>
        <c:axId val="93092480"/>
        <c:scaling>
          <c:orientation val="minMax"/>
        </c:scaling>
        <c:delete val="0"/>
        <c:axPos val="l"/>
        <c:majorTickMark val="out"/>
        <c:minorTickMark val="none"/>
        <c:tickLblPos val="nextTo"/>
        <c:crossAx val="93094272"/>
        <c:crosses val="autoZero"/>
        <c:auto val="1"/>
        <c:lblAlgn val="ctr"/>
        <c:lblOffset val="100"/>
        <c:noMultiLvlLbl val="0"/>
      </c:catAx>
      <c:valAx>
        <c:axId val="9309427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3092480"/>
        <c:crosses val="autoZero"/>
        <c:crossBetween val="between"/>
        <c:majorUnit val="0.2"/>
        <c:minorUnit val="0.1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Own/Single-Family</a:t>
            </a:r>
          </a:p>
        </c:rich>
      </c:tx>
      <c:layout>
        <c:manualLayout>
          <c:xMode val="edge"/>
          <c:yMode val="edge"/>
          <c:x val="6.8504000338075986E-3"/>
          <c:y val="8.6340200136389669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BetaCoeff_RadialGraphs!$C$3</c:f>
              <c:strCache>
                <c:ptCount val="1"/>
                <c:pt idx="0">
                  <c:v>Own/SF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BetaCoeff_RadialGraphs!$C$4:$C$10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22176"/>
        <c:axId val="95123712"/>
      </c:radarChart>
      <c:catAx>
        <c:axId val="9512217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5123712"/>
        <c:crosses val="autoZero"/>
        <c:auto val="1"/>
        <c:lblAlgn val="ctr"/>
        <c:lblOffset val="100"/>
        <c:noMultiLvlLbl val="0"/>
      </c:catAx>
      <c:valAx>
        <c:axId val="95123712"/>
        <c:scaling>
          <c:orientation val="minMax"/>
          <c:max val="2.2000000000000002"/>
          <c:min val="-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512217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Rent/Single-Family</a:t>
            </a:r>
          </a:p>
        </c:rich>
      </c:tx>
      <c:layout>
        <c:manualLayout>
          <c:xMode val="edge"/>
          <c:yMode val="edge"/>
          <c:x val="6.6827256334669686E-3"/>
          <c:y val="0.1082340582816257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BetaCoeff_RadialGraphs!$D$3</c:f>
              <c:strCache>
                <c:ptCount val="1"/>
                <c:pt idx="0">
                  <c:v>Rent/SF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9.0166142449671069E-2"/>
                  <c:y val="7.8169042092285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368035283305869E-2"/>
                  <c:y val="-1.2026006475736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550999780592019E-2"/>
                  <c:y val="-0.10422538945638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752892614226944E-2"/>
                  <c:y val="-0.11424706151949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750578522845389"/>
                  <c:y val="-1.2026006475736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BetaCoeff_RadialGraphs!$D$4:$D$10</c:f>
              <c:numCache>
                <c:formatCode>General</c:formatCode>
                <c:ptCount val="7"/>
                <c:pt idx="0">
                  <c:v>0.27600000000000002</c:v>
                </c:pt>
                <c:pt idx="1">
                  <c:v>1.478</c:v>
                </c:pt>
                <c:pt idx="2">
                  <c:v>1.869</c:v>
                </c:pt>
                <c:pt idx="3">
                  <c:v>2.0550000000000002</c:v>
                </c:pt>
                <c:pt idx="4">
                  <c:v>1.8340000000000001</c:v>
                </c:pt>
                <c:pt idx="5">
                  <c:v>1.085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61728"/>
        <c:axId val="95167616"/>
      </c:radarChart>
      <c:catAx>
        <c:axId val="9516172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5167616"/>
        <c:crosses val="autoZero"/>
        <c:auto val="1"/>
        <c:lblAlgn val="ctr"/>
        <c:lblOffset val="100"/>
        <c:noMultiLvlLbl val="0"/>
      </c:catAx>
      <c:valAx>
        <c:axId val="95167616"/>
        <c:scaling>
          <c:orientation val="minMax"/>
          <c:max val="2.2000000000000002"/>
          <c:min val="-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5161728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Own/Multi-Family or</a:t>
            </a:r>
          </a:p>
          <a:p>
            <a:pPr>
              <a:defRPr/>
            </a:pPr>
            <a:r>
              <a:rPr lang="en-US"/>
              <a:t>Attached Single-Family</a:t>
            </a:r>
          </a:p>
        </c:rich>
      </c:tx>
      <c:layout>
        <c:manualLayout>
          <c:xMode val="edge"/>
          <c:yMode val="edge"/>
          <c:x val="3.4201315134822527E-3"/>
          <c:y val="3.8096031997509314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BetaCoeff_RadialGraphs!$E$3</c:f>
              <c:strCache>
                <c:ptCount val="1"/>
                <c:pt idx="0">
                  <c:v>Own/MF-ASF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BetaCoeff_RadialGraphs!$E$4:$E$10</c:f>
              <c:numCache>
                <c:formatCode>General</c:formatCode>
                <c:ptCount val="7"/>
                <c:pt idx="0">
                  <c:v>0.38100000000000001</c:v>
                </c:pt>
                <c:pt idx="1">
                  <c:v>0.374</c:v>
                </c:pt>
                <c:pt idx="2">
                  <c:v>0</c:v>
                </c:pt>
                <c:pt idx="3">
                  <c:v>0</c:v>
                </c:pt>
                <c:pt idx="4">
                  <c:v>-0.85899999999999999</c:v>
                </c:pt>
                <c:pt idx="5">
                  <c:v>-0.30599999999999999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81056"/>
        <c:axId val="95219712"/>
      </c:radarChart>
      <c:catAx>
        <c:axId val="951810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5219712"/>
        <c:crosses val="autoZero"/>
        <c:auto val="1"/>
        <c:lblAlgn val="ctr"/>
        <c:lblOffset val="100"/>
        <c:noMultiLvlLbl val="0"/>
      </c:catAx>
      <c:valAx>
        <c:axId val="95219712"/>
        <c:scaling>
          <c:orientation val="minMax"/>
          <c:max val="2.2000000000000002"/>
          <c:min val="-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518105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1"/>
          <c:order val="0"/>
          <c:val>
            <c:numRef>
              <c:f>Sheet2!$E$15:$F$15</c:f>
              <c:numCache>
                <c:formatCode>0.00</c:formatCode>
                <c:ptCount val="2"/>
                <c:pt idx="0">
                  <c:v>83.640552995391701</c:v>
                </c:pt>
                <c:pt idx="1">
                  <c:v>16.359447004608295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/>
              <a:t>Rent/Multi-Family or</a:t>
            </a:r>
          </a:p>
          <a:p>
            <a:pPr algn="l">
              <a:defRPr/>
            </a:pPr>
            <a:r>
              <a:rPr lang="en-US"/>
              <a:t>Attached Single-Family</a:t>
            </a:r>
          </a:p>
        </c:rich>
      </c:tx>
      <c:layout>
        <c:manualLayout>
          <c:xMode val="edge"/>
          <c:yMode val="edge"/>
          <c:x val="2.5233049143272754E-3"/>
          <c:y val="3.6772778492267823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BetaCoeff_RadialGraphs!$F$3</c:f>
              <c:strCache>
                <c:ptCount val="1"/>
                <c:pt idx="0">
                  <c:v>Rent/MF-ASF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3735214534993366E-2"/>
                  <c:y val="0.10827540333834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694385393086029E-2"/>
                  <c:y val="7.1502624846076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712698111205222E-2"/>
                  <c:y val="-6.1287964153778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488741788105929E-2"/>
                  <c:y val="-8.9889014092210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52536722434432E-2"/>
                  <c:y val="-8.7846081953750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644791264619859"/>
                  <c:y val="-8.1717285538373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BetaCoeff_RadialGraphs!$B$4:$B$10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BetaCoeff_RadialGraphs!$F$4:$F$10</c:f>
              <c:numCache>
                <c:formatCode>General</c:formatCode>
                <c:ptCount val="7"/>
                <c:pt idx="0">
                  <c:v>1.125</c:v>
                </c:pt>
                <c:pt idx="1">
                  <c:v>1.766</c:v>
                </c:pt>
                <c:pt idx="2">
                  <c:v>1.8160000000000001</c:v>
                </c:pt>
                <c:pt idx="3">
                  <c:v>1.9390000000000001</c:v>
                </c:pt>
                <c:pt idx="4">
                  <c:v>1.2929999999999999</c:v>
                </c:pt>
                <c:pt idx="5">
                  <c:v>1.226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37056"/>
        <c:axId val="99838592"/>
      </c:radarChart>
      <c:catAx>
        <c:axId val="998370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9838592"/>
        <c:crosses val="autoZero"/>
        <c:auto val="1"/>
        <c:lblAlgn val="ctr"/>
        <c:lblOffset val="100"/>
        <c:noMultiLvlLbl val="0"/>
      </c:catAx>
      <c:valAx>
        <c:axId val="99838592"/>
        <c:scaling>
          <c:orientation val="minMax"/>
          <c:max val="2.2000000000000002"/>
          <c:min val="-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983705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2055972490406178E-2"/>
          <c:y val="3.7037037037037035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ModelResults_Table!$J$53</c:f>
              <c:strCache>
                <c:ptCount val="1"/>
                <c:pt idx="0">
                  <c:v>Routine Out-of-Home Activities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ModelResults_Table!$I$55:$I$58</c:f>
              <c:strCache>
                <c:ptCount val="4"/>
                <c:pt idx="0">
                  <c:v>Own/Single-Family (base)</c:v>
                </c:pt>
                <c:pt idx="1">
                  <c:v>Own/Multi-Family or Attached Single-Family</c:v>
                </c:pt>
                <c:pt idx="2">
                  <c:v>Rent/Single-Family</c:v>
                </c:pt>
                <c:pt idx="3">
                  <c:v>Rent/Multi-Family or Attached Single-Family</c:v>
                </c:pt>
              </c:strCache>
            </c:strRef>
          </c:cat>
          <c:val>
            <c:numRef>
              <c:f>ModelResults_Table!$J$55:$J$58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-3.7999999999999999E-2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43776"/>
        <c:axId val="99645312"/>
      </c:radarChart>
      <c:catAx>
        <c:axId val="9964377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9645312"/>
        <c:crosses val="autoZero"/>
        <c:auto val="1"/>
        <c:lblAlgn val="ctr"/>
        <c:lblOffset val="100"/>
        <c:noMultiLvlLbl val="0"/>
      </c:catAx>
      <c:valAx>
        <c:axId val="99645312"/>
        <c:scaling>
          <c:orientation val="minMax"/>
          <c:max val="0.2"/>
          <c:min val="-0.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964377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5866593043679751E-2"/>
          <c:y val="8.5365853658536592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ModelResults_Table!$K$53</c:f>
              <c:strCache>
                <c:ptCount val="1"/>
                <c:pt idx="0">
                  <c:v>School Travel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0.1250412881720868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ModelResults_Table!$I$55:$I$58</c:f>
              <c:strCache>
                <c:ptCount val="4"/>
                <c:pt idx="0">
                  <c:v>Own/Single-Family (base)</c:v>
                </c:pt>
                <c:pt idx="1">
                  <c:v>Own/Multi-Family or Attached Single-Family</c:v>
                </c:pt>
                <c:pt idx="2">
                  <c:v>Rent/Single-Family</c:v>
                </c:pt>
                <c:pt idx="3">
                  <c:v>Rent/Multi-Family or Attached Single-Family</c:v>
                </c:pt>
              </c:strCache>
            </c:strRef>
          </c:cat>
          <c:val>
            <c:numRef>
              <c:f>ModelResults_Table!$K$55:$K$58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97408"/>
        <c:axId val="99698944"/>
      </c:radarChart>
      <c:catAx>
        <c:axId val="9969740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9698944"/>
        <c:crosses val="autoZero"/>
        <c:auto val="1"/>
        <c:lblAlgn val="ctr"/>
        <c:lblOffset val="100"/>
        <c:noMultiLvlLbl val="0"/>
      </c:catAx>
      <c:valAx>
        <c:axId val="99698944"/>
        <c:scaling>
          <c:orientation val="minMax"/>
          <c:max val="0.2"/>
          <c:min val="-0.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969740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4350921117182338E-2"/>
          <c:y val="8.431825826995501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ModelResults_Table!$L$53</c:f>
              <c:strCache>
                <c:ptCount val="1"/>
                <c:pt idx="0">
                  <c:v>Eating and Recreation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ModelResults_Table!$I$55:$I$58</c:f>
              <c:strCache>
                <c:ptCount val="4"/>
                <c:pt idx="0">
                  <c:v>Own/Single-Family (base)</c:v>
                </c:pt>
                <c:pt idx="1">
                  <c:v>Own/Multi-Family or Attached Single-Family</c:v>
                </c:pt>
                <c:pt idx="2">
                  <c:v>Rent/Single-Family</c:v>
                </c:pt>
                <c:pt idx="3">
                  <c:v>Rent/Multi-Family or Attached Single-Family</c:v>
                </c:pt>
              </c:strCache>
            </c:strRef>
          </c:cat>
          <c:val>
            <c:numRef>
              <c:f>ModelResults_Table!$L$55:$L$58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-0.14499999999999999</c:v>
                </c:pt>
                <c:pt idx="3">
                  <c:v>-6.5000000000000002E-2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50720"/>
        <c:axId val="99552256"/>
      </c:radarChart>
      <c:catAx>
        <c:axId val="995507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9552256"/>
        <c:crosses val="autoZero"/>
        <c:auto val="1"/>
        <c:lblAlgn val="ctr"/>
        <c:lblOffset val="100"/>
        <c:noMultiLvlLbl val="0"/>
      </c:catAx>
      <c:valAx>
        <c:axId val="99552256"/>
        <c:scaling>
          <c:orientation val="minMax"/>
          <c:max val="0.2"/>
          <c:min val="-0.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955072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250859106529211E-2"/>
          <c:y val="8.5365853658536592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ModelResults_Table!$M$53</c:f>
              <c:strCache>
                <c:ptCount val="1"/>
                <c:pt idx="0">
                  <c:v>Work with Errands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ModelResults_Table!$I$55:$I$58</c:f>
              <c:strCache>
                <c:ptCount val="4"/>
                <c:pt idx="0">
                  <c:v>Own/Single-Family (base)</c:v>
                </c:pt>
                <c:pt idx="1">
                  <c:v>Own/Multi-Family or Attached Single-Family</c:v>
                </c:pt>
                <c:pt idx="2">
                  <c:v>Rent/Single-Family</c:v>
                </c:pt>
                <c:pt idx="3">
                  <c:v>Rent/Multi-Family or Attached Single-Family</c:v>
                </c:pt>
              </c:strCache>
            </c:strRef>
          </c:cat>
          <c:val>
            <c:numRef>
              <c:f>ModelResults_Table!$M$55:$M$58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0.11899999999999999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52192"/>
        <c:axId val="99758080"/>
      </c:radarChart>
      <c:catAx>
        <c:axId val="9975219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9758080"/>
        <c:crosses val="autoZero"/>
        <c:auto val="1"/>
        <c:lblAlgn val="ctr"/>
        <c:lblOffset val="100"/>
        <c:noMultiLvlLbl val="0"/>
      </c:catAx>
      <c:valAx>
        <c:axId val="99758080"/>
        <c:scaling>
          <c:orientation val="minMax"/>
          <c:max val="0.2"/>
          <c:min val="-0.2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9975219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/>
              <a:t>Specialty Shopping and </a:t>
            </a:r>
            <a:endParaRPr lang="en-US" dirty="0" smtClean="0"/>
          </a:p>
          <a:p>
            <a:pPr algn="l">
              <a:defRPr/>
            </a:pPr>
            <a:r>
              <a:rPr lang="en-US" dirty="0" smtClean="0"/>
              <a:t>Civic/Religious</a:t>
            </a:r>
            <a:endParaRPr lang="en-US" dirty="0"/>
          </a:p>
        </c:rich>
      </c:tx>
      <c:layout>
        <c:manualLayout>
          <c:xMode val="edge"/>
          <c:yMode val="edge"/>
          <c:x val="2.4011959845225531E-2"/>
          <c:y val="3.6585365853658534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All Lifecycle Types</c:v>
          </c:tx>
          <c:marker>
            <c:symbol val="none"/>
          </c:marker>
          <c:cat>
            <c:strRef>
              <c:f>ModelResults_Table!$I$55:$I$58</c:f>
              <c:strCache>
                <c:ptCount val="4"/>
                <c:pt idx="0">
                  <c:v>Own/Single-Family (base)</c:v>
                </c:pt>
                <c:pt idx="1">
                  <c:v>Own/Multi-Family or Attached Single-Family</c:v>
                </c:pt>
                <c:pt idx="2">
                  <c:v>Rent/Single-Family</c:v>
                </c:pt>
                <c:pt idx="3">
                  <c:v>Rent/Multi-Family or Attached Single-Family</c:v>
                </c:pt>
              </c:strCache>
            </c:strRef>
          </c:cat>
          <c:val>
            <c:numRef>
              <c:f>ModelResults_Table!$N$55:$N$58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-0.17399999999999999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v>Single Adults, Age 18-65</c:v>
          </c:tx>
          <c:marker>
            <c:symbol val="none"/>
          </c:marker>
          <c:dLbls>
            <c:dLbl>
              <c:idx val="2"/>
              <c:layout>
                <c:manualLayout>
                  <c:x val="-5.6701030927835051E-2"/>
                  <c:y val="-5.691056910569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ModelResults_Table!$I$55:$I$58</c:f>
              <c:strCache>
                <c:ptCount val="4"/>
                <c:pt idx="0">
                  <c:v>Own/Single-Family (base)</c:v>
                </c:pt>
                <c:pt idx="1">
                  <c:v>Own/Multi-Family or Attached Single-Family</c:v>
                </c:pt>
                <c:pt idx="2">
                  <c:v>Rent/Single-Family</c:v>
                </c:pt>
                <c:pt idx="3">
                  <c:v>Rent/Multi-Family or Attached Single-Family</c:v>
                </c:pt>
              </c:strCache>
            </c:strRef>
          </c:cat>
          <c:val>
            <c:numRef>
              <c:f>ModelResults_Table!$O$55:$O$58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0.214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v>Related Adults, No Children, Age &lt; 65</c:v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layout>
                <c:manualLayout>
                  <c:x val="6.5292096219931275E-2"/>
                  <c:y val="-6.097560975609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ModelResults_Table!$I$55:$I$58</c:f>
              <c:strCache>
                <c:ptCount val="4"/>
                <c:pt idx="0">
                  <c:v>Own/Single-Family (base)</c:v>
                </c:pt>
                <c:pt idx="1">
                  <c:v>Own/Multi-Family or Attached Single-Family</c:v>
                </c:pt>
                <c:pt idx="2">
                  <c:v>Rent/Single-Family</c:v>
                </c:pt>
                <c:pt idx="3">
                  <c:v>Rent/Multi-Family or Attached Single-Family</c:v>
                </c:pt>
              </c:strCache>
            </c:strRef>
          </c:cat>
          <c:val>
            <c:numRef>
              <c:f>ModelResults_Table!$P$55:$P$58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0.224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9800576"/>
        <c:axId val="99802112"/>
      </c:radarChart>
      <c:catAx>
        <c:axId val="9980057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99802112"/>
        <c:crosses val="autoZero"/>
        <c:auto val="1"/>
        <c:lblAlgn val="ctr"/>
        <c:lblOffset val="100"/>
        <c:noMultiLvlLbl val="0"/>
      </c:catAx>
      <c:valAx>
        <c:axId val="99802112"/>
        <c:scaling>
          <c:orientation val="minMax"/>
          <c:max val="0.25"/>
          <c:min val="-0.25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99800576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2.2959249939118433E-2"/>
          <c:y val="0.16944113693105434"/>
          <c:w val="0.28913304651351573"/>
          <c:h val="0.33082437103898599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Sheet2!$J$11:$J$13</c:f>
              <c:numCache>
                <c:formatCode>0.00</c:formatCode>
                <c:ptCount val="3"/>
                <c:pt idx="0">
                  <c:v>36.654929577464792</c:v>
                </c:pt>
                <c:pt idx="1">
                  <c:v>13.169014084507042</c:v>
                </c:pt>
                <c:pt idx="2">
                  <c:v>50.176056338028175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val>
            <c:numRef>
              <c:f>Sheet2!$I$11:$I$13</c:f>
              <c:numCache>
                <c:formatCode>0.00</c:formatCode>
                <c:ptCount val="3"/>
                <c:pt idx="0">
                  <c:v>96.701101928374655</c:v>
                </c:pt>
                <c:pt idx="1">
                  <c:v>1.0881542699724518</c:v>
                </c:pt>
                <c:pt idx="2">
                  <c:v>2.2107438016528924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Number of Households</c:v>
          </c:tx>
          <c:spPr>
            <a:solidFill>
              <a:srgbClr val="CC0000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LifecycleSampleStats_Table!$C$4:$C$10</c:f>
              <c:numCache>
                <c:formatCode>General</c:formatCode>
                <c:ptCount val="7"/>
                <c:pt idx="0">
                  <c:v>2193</c:v>
                </c:pt>
                <c:pt idx="1">
                  <c:v>2536</c:v>
                </c:pt>
                <c:pt idx="2">
                  <c:v>600</c:v>
                </c:pt>
                <c:pt idx="3">
                  <c:v>521</c:v>
                </c:pt>
                <c:pt idx="4">
                  <c:v>3674</c:v>
                </c:pt>
                <c:pt idx="5">
                  <c:v>6273</c:v>
                </c:pt>
                <c:pt idx="6">
                  <c:v>2369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03744"/>
        <c:axId val="80618240"/>
      </c:barChart>
      <c:catAx>
        <c:axId val="92703744"/>
        <c:scaling>
          <c:orientation val="minMax"/>
        </c:scaling>
        <c:delete val="0"/>
        <c:axPos val="l"/>
        <c:majorTickMark val="out"/>
        <c:minorTickMark val="none"/>
        <c:tickLblPos val="nextTo"/>
        <c:crossAx val="80618240"/>
        <c:crosses val="autoZero"/>
        <c:auto val="1"/>
        <c:lblAlgn val="ctr"/>
        <c:lblOffset val="100"/>
        <c:noMultiLvlLbl val="0"/>
      </c:catAx>
      <c:valAx>
        <c:axId val="806182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Households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7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</a:t>
            </a:r>
            <a:r>
              <a:rPr lang="en-US" baseline="0" dirty="0"/>
              <a:t> Area-Type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LifecycleSampleStats_Table!$C$68</c:f>
              <c:strCache>
                <c:ptCount val="1"/>
                <c:pt idx="0">
                  <c:v>Major Urban Center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LifecycleSampleStats_Table!$I$70:$I$76</c:f>
              <c:numCache>
                <c:formatCode>0%</c:formatCode>
                <c:ptCount val="7"/>
                <c:pt idx="0">
                  <c:v>0.14683082535339717</c:v>
                </c:pt>
                <c:pt idx="1">
                  <c:v>0.10331230283911672</c:v>
                </c:pt>
                <c:pt idx="2">
                  <c:v>0.19666666666666666</c:v>
                </c:pt>
                <c:pt idx="3">
                  <c:v>0.12476007677543186</c:v>
                </c:pt>
                <c:pt idx="4">
                  <c:v>0.11322808927599347</c:v>
                </c:pt>
                <c:pt idx="5">
                  <c:v>0.10553164355172963</c:v>
                </c:pt>
                <c:pt idx="6">
                  <c:v>0.14774166314900802</c:v>
                </c:pt>
              </c:numCache>
            </c:numRef>
          </c:val>
        </c:ser>
        <c:ser>
          <c:idx val="1"/>
          <c:order val="1"/>
          <c:tx>
            <c:strRef>
              <c:f>LifecycleSampleStats_Table!$D$68</c:f>
              <c:strCache>
                <c:ptCount val="1"/>
                <c:pt idx="0">
                  <c:v>Urban near Major City</c:v>
                </c:pt>
              </c:strCache>
            </c:strRef>
          </c:tx>
          <c:spPr>
            <a:solidFill>
              <a:srgbClr val="FF5757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LifecycleSampleStats_Table!$J$70:$J$76</c:f>
              <c:numCache>
                <c:formatCode>0%</c:formatCode>
                <c:ptCount val="7"/>
                <c:pt idx="0">
                  <c:v>0.52941176470588236</c:v>
                </c:pt>
                <c:pt idx="1">
                  <c:v>0.63249211356466872</c:v>
                </c:pt>
                <c:pt idx="2">
                  <c:v>0.54500000000000004</c:v>
                </c:pt>
                <c:pt idx="3">
                  <c:v>0.5700575815738963</c:v>
                </c:pt>
                <c:pt idx="4">
                  <c:v>0.56369080021774631</c:v>
                </c:pt>
                <c:pt idx="5">
                  <c:v>0.50103618683245654</c:v>
                </c:pt>
                <c:pt idx="6">
                  <c:v>0.41705360911777123</c:v>
                </c:pt>
              </c:numCache>
            </c:numRef>
          </c:val>
        </c:ser>
        <c:ser>
          <c:idx val="2"/>
          <c:order val="2"/>
          <c:tx>
            <c:strRef>
              <c:f>LifecycleSampleStats_Table!$E$68</c:f>
              <c:strCache>
                <c:ptCount val="1"/>
                <c:pt idx="0">
                  <c:v>Rural near Major City</c:v>
                </c:pt>
              </c:strCache>
            </c:strRef>
          </c:tx>
          <c:spPr>
            <a:solidFill>
              <a:srgbClr val="FFABAB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LifecycleSampleStats_Table!$K$70:$K$76</c:f>
              <c:numCache>
                <c:formatCode>0%</c:formatCode>
                <c:ptCount val="7"/>
                <c:pt idx="0">
                  <c:v>0.11627906976744186</c:v>
                </c:pt>
                <c:pt idx="1">
                  <c:v>8.7539432176656148E-2</c:v>
                </c:pt>
                <c:pt idx="2">
                  <c:v>0.12666666666666668</c:v>
                </c:pt>
                <c:pt idx="3">
                  <c:v>9.9808061420345484E-2</c:v>
                </c:pt>
                <c:pt idx="4">
                  <c:v>0.12656505171475232</c:v>
                </c:pt>
                <c:pt idx="5">
                  <c:v>0.16961581380519689</c:v>
                </c:pt>
                <c:pt idx="6">
                  <c:v>0.18151118615449557</c:v>
                </c:pt>
              </c:numCache>
            </c:numRef>
          </c:val>
        </c:ser>
        <c:ser>
          <c:idx val="3"/>
          <c:order val="3"/>
          <c:tx>
            <c:strRef>
              <c:f>LifecycleSampleStats_Table!$F$68</c:f>
              <c:strCache>
                <c:ptCount val="1"/>
                <c:pt idx="0">
                  <c:v>Isolated City</c:v>
                </c:pt>
              </c:strCache>
            </c:strRef>
          </c:tx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LifecycleSampleStats_Table!$L$70:$L$76</c:f>
              <c:numCache>
                <c:formatCode>0%</c:formatCode>
                <c:ptCount val="7"/>
                <c:pt idx="0">
                  <c:v>0.13223894208846329</c:v>
                </c:pt>
                <c:pt idx="1">
                  <c:v>0.10252365930599369</c:v>
                </c:pt>
                <c:pt idx="2">
                  <c:v>7.166666666666667E-2</c:v>
                </c:pt>
                <c:pt idx="3">
                  <c:v>0.12284069097888675</c:v>
                </c:pt>
                <c:pt idx="4">
                  <c:v>0.10397387044093631</c:v>
                </c:pt>
                <c:pt idx="5">
                  <c:v>0.10712577714012435</c:v>
                </c:pt>
                <c:pt idx="6">
                  <c:v>0.13170113972140143</c:v>
                </c:pt>
              </c:numCache>
            </c:numRef>
          </c:val>
        </c:ser>
        <c:ser>
          <c:idx val="4"/>
          <c:order val="4"/>
          <c:tx>
            <c:strRef>
              <c:f>LifecycleSampleStats_Table!$G$68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LifecycleSampleStats_Table!$M$70:$M$76</c:f>
              <c:numCache>
                <c:formatCode>0%</c:formatCode>
                <c:ptCount val="7"/>
                <c:pt idx="0">
                  <c:v>7.523939808481532E-2</c:v>
                </c:pt>
                <c:pt idx="1">
                  <c:v>7.4132492113564666E-2</c:v>
                </c:pt>
                <c:pt idx="2">
                  <c:v>0.06</c:v>
                </c:pt>
                <c:pt idx="3">
                  <c:v>8.253358925143954E-2</c:v>
                </c:pt>
                <c:pt idx="4">
                  <c:v>9.2542188350571583E-2</c:v>
                </c:pt>
                <c:pt idx="5">
                  <c:v>0.11669057867049258</c:v>
                </c:pt>
                <c:pt idx="6">
                  <c:v>0.12199240185732377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651392"/>
        <c:axId val="80652928"/>
      </c:barChart>
      <c:catAx>
        <c:axId val="80651392"/>
        <c:scaling>
          <c:orientation val="minMax"/>
        </c:scaling>
        <c:delete val="0"/>
        <c:axPos val="l"/>
        <c:majorTickMark val="out"/>
        <c:minorTickMark val="none"/>
        <c:tickLblPos val="nextTo"/>
        <c:crossAx val="80652928"/>
        <c:crosses val="autoZero"/>
        <c:auto val="1"/>
        <c:lblAlgn val="ctr"/>
        <c:lblOffset val="100"/>
        <c:noMultiLvlLbl val="0"/>
      </c:catAx>
      <c:valAx>
        <c:axId val="8065292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0651392"/>
        <c:crosses val="autoZero"/>
        <c:crossBetween val="between"/>
        <c:majorUnit val="0.2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Household Structure Type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Single-Family</c:v>
          </c:tx>
          <c:spPr>
            <a:solidFill>
              <a:srgbClr val="CC0000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LifecycleSampleStats_Table!$K$44:$K$50</c:f>
              <c:numCache>
                <c:formatCode>0%</c:formatCode>
                <c:ptCount val="7"/>
                <c:pt idx="0">
                  <c:v>0.67093235831809872</c:v>
                </c:pt>
                <c:pt idx="1">
                  <c:v>0.64243382062425913</c:v>
                </c:pt>
                <c:pt idx="2">
                  <c:v>0.77257525083612044</c:v>
                </c:pt>
                <c:pt idx="3">
                  <c:v>0.73512476007677541</c:v>
                </c:pt>
                <c:pt idx="4">
                  <c:v>0.9093630919978225</c:v>
                </c:pt>
                <c:pt idx="5">
                  <c:v>0.89883516834210941</c:v>
                </c:pt>
                <c:pt idx="6">
                  <c:v>0.8994932432432432</c:v>
                </c:pt>
              </c:numCache>
            </c:numRef>
          </c:val>
        </c:ser>
        <c:ser>
          <c:idx val="1"/>
          <c:order val="1"/>
          <c:tx>
            <c:v>Duplex/Townhome</c:v>
          </c:tx>
          <c:spPr>
            <a:solidFill>
              <a:srgbClr val="FF5757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LifecycleSampleStats_Table!$L$44:$L$50</c:f>
              <c:numCache>
                <c:formatCode>0%</c:formatCode>
                <c:ptCount val="7"/>
                <c:pt idx="0">
                  <c:v>3.8391224862888484E-2</c:v>
                </c:pt>
                <c:pt idx="1">
                  <c:v>5.8870011853022521E-2</c:v>
                </c:pt>
                <c:pt idx="2">
                  <c:v>3.8461538461538464E-2</c:v>
                </c:pt>
                <c:pt idx="3">
                  <c:v>8.253358925143954E-2</c:v>
                </c:pt>
                <c:pt idx="4">
                  <c:v>2.3679912901469789E-2</c:v>
                </c:pt>
                <c:pt idx="5">
                  <c:v>1.7871389819690442E-2</c:v>
                </c:pt>
                <c:pt idx="6">
                  <c:v>1.3091216216216216E-2</c:v>
                </c:pt>
              </c:numCache>
            </c:numRef>
          </c:val>
        </c:ser>
        <c:ser>
          <c:idx val="2"/>
          <c:order val="2"/>
          <c:tx>
            <c:v>Building with 3+ Apartments</c:v>
          </c:tx>
          <c:spPr>
            <a:solidFill>
              <a:srgbClr val="FFABAB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LifecycleSampleStats_Table!$M$44:$M$50</c:f>
              <c:numCache>
                <c:formatCode>0%</c:formatCode>
                <c:ptCount val="7"/>
                <c:pt idx="0">
                  <c:v>0.19698354661791589</c:v>
                </c:pt>
                <c:pt idx="1">
                  <c:v>0.24417226392730146</c:v>
                </c:pt>
                <c:pt idx="2">
                  <c:v>0.13712374581939799</c:v>
                </c:pt>
                <c:pt idx="3">
                  <c:v>0.14587332053742802</c:v>
                </c:pt>
                <c:pt idx="4">
                  <c:v>4.0827436037016877E-2</c:v>
                </c:pt>
                <c:pt idx="5">
                  <c:v>4.7231530237753311E-2</c:v>
                </c:pt>
                <c:pt idx="6">
                  <c:v>3.4628378378378379E-2</c:v>
                </c:pt>
              </c:numCache>
            </c:numRef>
          </c:val>
        </c:ser>
        <c:ser>
          <c:idx val="3"/>
          <c:order val="3"/>
          <c:tx>
            <c:v>Mobile Home</c:v>
          </c:tx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LifecycleSampleStats_Table!$N$44:$N$50</c:f>
              <c:numCache>
                <c:formatCode>0%</c:formatCode>
                <c:ptCount val="7"/>
                <c:pt idx="0">
                  <c:v>9.3692870201096887E-2</c:v>
                </c:pt>
                <c:pt idx="1">
                  <c:v>5.4523903595416832E-2</c:v>
                </c:pt>
                <c:pt idx="2">
                  <c:v>5.1839464882943144E-2</c:v>
                </c:pt>
                <c:pt idx="3">
                  <c:v>3.6468330134357005E-2</c:v>
                </c:pt>
                <c:pt idx="4">
                  <c:v>2.6129559063690799E-2</c:v>
                </c:pt>
                <c:pt idx="5">
                  <c:v>3.6061911600446785E-2</c:v>
                </c:pt>
                <c:pt idx="6">
                  <c:v>5.2787162162162164E-2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693504"/>
        <c:axId val="80699392"/>
      </c:barChart>
      <c:catAx>
        <c:axId val="80693504"/>
        <c:scaling>
          <c:orientation val="minMax"/>
        </c:scaling>
        <c:delete val="0"/>
        <c:axPos val="l"/>
        <c:majorTickMark val="out"/>
        <c:minorTickMark val="none"/>
        <c:tickLblPos val="nextTo"/>
        <c:crossAx val="80699392"/>
        <c:crosses val="autoZero"/>
        <c:auto val="1"/>
        <c:lblAlgn val="ctr"/>
        <c:lblOffset val="100"/>
        <c:noMultiLvlLbl val="0"/>
      </c:catAx>
      <c:valAx>
        <c:axId val="8069939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0693504"/>
        <c:crosses val="autoZero"/>
        <c:crossBetween val="between"/>
        <c:majorUnit val="0.2"/>
        <c:minorUnit val="0.1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Tenure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Own or Mortgaged</c:v>
          </c:tx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LifecycleSampleStats_Table!$O$44:$O$50</c:f>
              <c:numCache>
                <c:formatCode>0%</c:formatCode>
                <c:ptCount val="7"/>
                <c:pt idx="0">
                  <c:v>0.77204202832343538</c:v>
                </c:pt>
                <c:pt idx="1">
                  <c:v>0.64559462662979061</c:v>
                </c:pt>
                <c:pt idx="2">
                  <c:v>0.72954924874791316</c:v>
                </c:pt>
                <c:pt idx="3">
                  <c:v>0.66410748560460653</c:v>
                </c:pt>
                <c:pt idx="4">
                  <c:v>0.86162663755458513</c:v>
                </c:pt>
                <c:pt idx="5">
                  <c:v>0.90695818704117459</c:v>
                </c:pt>
                <c:pt idx="6">
                  <c:v>0.9611158072696534</c:v>
                </c:pt>
              </c:numCache>
            </c:numRef>
          </c:val>
        </c:ser>
        <c:ser>
          <c:idx val="1"/>
          <c:order val="1"/>
          <c:tx>
            <c:v>Rented</c:v>
          </c:tx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LifecycleSampleStats_Table!$P$44:$P$50</c:f>
              <c:numCache>
                <c:formatCode>0%</c:formatCode>
                <c:ptCount val="7"/>
                <c:pt idx="0">
                  <c:v>0.22795797167656465</c:v>
                </c:pt>
                <c:pt idx="1">
                  <c:v>0.35440537337020939</c:v>
                </c:pt>
                <c:pt idx="2">
                  <c:v>0.27045075125208679</c:v>
                </c:pt>
                <c:pt idx="3">
                  <c:v>0.33589251439539347</c:v>
                </c:pt>
                <c:pt idx="4">
                  <c:v>0.13837336244541484</c:v>
                </c:pt>
                <c:pt idx="5">
                  <c:v>9.3041812958825409E-2</c:v>
                </c:pt>
                <c:pt idx="6">
                  <c:v>3.888419273034658E-2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742272"/>
        <c:axId val="80743808"/>
      </c:barChart>
      <c:catAx>
        <c:axId val="80742272"/>
        <c:scaling>
          <c:orientation val="minMax"/>
        </c:scaling>
        <c:delete val="0"/>
        <c:axPos val="l"/>
        <c:majorTickMark val="out"/>
        <c:minorTickMark val="none"/>
        <c:tickLblPos val="nextTo"/>
        <c:crossAx val="80743808"/>
        <c:crosses val="autoZero"/>
        <c:auto val="1"/>
        <c:lblAlgn val="ctr"/>
        <c:lblOffset val="100"/>
        <c:noMultiLvlLbl val="0"/>
      </c:catAx>
      <c:valAx>
        <c:axId val="8074380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07422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Household Residents by Work-Status</a:t>
            </a:r>
          </a:p>
        </c:rich>
      </c:tx>
      <c:layout>
        <c:manualLayout>
          <c:xMode val="edge"/>
          <c:yMode val="edge"/>
          <c:x val="0.16458739169981015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v>Workers</c:v>
          </c:tx>
          <c:spPr>
            <a:solidFill>
              <a:srgbClr val="CC0000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LifecycleSampleStats_Table!$D$24:$D$30</c:f>
              <c:numCache>
                <c:formatCode>General</c:formatCode>
                <c:ptCount val="7"/>
                <c:pt idx="0">
                  <c:v>0.55000000000000004</c:v>
                </c:pt>
                <c:pt idx="1">
                  <c:v>0.9</c:v>
                </c:pt>
                <c:pt idx="2">
                  <c:v>1.58</c:v>
                </c:pt>
                <c:pt idx="3">
                  <c:v>0.99</c:v>
                </c:pt>
                <c:pt idx="4">
                  <c:v>1.84</c:v>
                </c:pt>
                <c:pt idx="5">
                  <c:v>1.57</c:v>
                </c:pt>
                <c:pt idx="6">
                  <c:v>0.78</c:v>
                </c:pt>
              </c:numCache>
            </c:numRef>
          </c:val>
        </c:ser>
        <c:ser>
          <c:idx val="2"/>
          <c:order val="1"/>
          <c:tx>
            <c:v>Students</c:v>
          </c:tx>
          <c:spPr>
            <a:solidFill>
              <a:srgbClr val="FF5757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LifecycleSampleStats_Table!$E$24:$E$30</c:f>
              <c:numCache>
                <c:formatCode>General</c:formatCode>
                <c:ptCount val="7"/>
                <c:pt idx="0">
                  <c:v>0.26</c:v>
                </c:pt>
                <c:pt idx="1">
                  <c:v>0.26</c:v>
                </c:pt>
                <c:pt idx="2">
                  <c:v>1.17</c:v>
                </c:pt>
                <c:pt idx="3">
                  <c:v>1.66</c:v>
                </c:pt>
                <c:pt idx="4">
                  <c:v>1.83</c:v>
                </c:pt>
                <c:pt idx="5">
                  <c:v>0.26</c:v>
                </c:pt>
                <c:pt idx="6">
                  <c:v>0.23</c:v>
                </c:pt>
              </c:numCache>
            </c:numRef>
          </c:val>
        </c:ser>
        <c:ser>
          <c:idx val="0"/>
          <c:order val="2"/>
          <c:tx>
            <c:v>Retired</c:v>
          </c:tx>
          <c:spPr>
            <a:solidFill>
              <a:srgbClr val="FFABAB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LifecycleSampleStats_Table!$F$24:$F$30</c:f>
              <c:numCache>
                <c:formatCode>General</c:formatCode>
                <c:ptCount val="7"/>
                <c:pt idx="0">
                  <c:v>0.56000000000000005</c:v>
                </c:pt>
                <c:pt idx="1">
                  <c:v>0.05</c:v>
                </c:pt>
                <c:pt idx="2">
                  <c:v>0.32</c:v>
                </c:pt>
                <c:pt idx="3">
                  <c:v>0.21</c:v>
                </c:pt>
                <c:pt idx="4">
                  <c:v>0.06</c:v>
                </c:pt>
                <c:pt idx="5">
                  <c:v>0.34</c:v>
                </c:pt>
                <c:pt idx="6">
                  <c:v>1.26</c:v>
                </c:pt>
              </c:numCache>
            </c:numRef>
          </c:val>
        </c:ser>
        <c:ser>
          <c:idx val="3"/>
          <c:order val="3"/>
          <c:tx>
            <c:v>Homemakers</c:v>
          </c:tx>
          <c:spPr>
            <a:solidFill>
              <a:schemeClr val="accent4"/>
            </a:solidFill>
          </c:spPr>
          <c:invertIfNegative val="0"/>
          <c:cat>
            <c:strRef>
              <c:f>LifecycleSampleStats_Table!$B$4:$B$10</c:f>
              <c:strCache>
                <c:ptCount val="7"/>
                <c:pt idx="0">
                  <c:v>Single Adult, Age &gt; 65</c:v>
                </c:pt>
                <c:pt idx="1">
                  <c:v>Single Adult, Age 18-65</c:v>
                </c:pt>
                <c:pt idx="2">
                  <c:v>Non-Related Household</c:v>
                </c:pt>
                <c:pt idx="3">
                  <c:v>Single Parents with Children</c:v>
                </c:pt>
                <c:pt idx="4">
                  <c:v>Parents with Children</c:v>
                </c:pt>
                <c:pt idx="5">
                  <c:v>Related Adults no Children, Age &lt; 65</c:v>
                </c:pt>
                <c:pt idx="6">
                  <c:v>Related Adults no Children, Age &gt; 65</c:v>
                </c:pt>
              </c:strCache>
            </c:strRef>
          </c:cat>
          <c:val>
            <c:numRef>
              <c:f>LifecycleSampleStats_Table!$G$24:$G$30</c:f>
              <c:numCache>
                <c:formatCode>General</c:formatCode>
                <c:ptCount val="7"/>
                <c:pt idx="0">
                  <c:v>0.01</c:v>
                </c:pt>
                <c:pt idx="1">
                  <c:v>0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0.16</c:v>
                </c:pt>
                <c:pt idx="5">
                  <c:v>0.06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768000"/>
        <c:axId val="80777984"/>
      </c:barChart>
      <c:catAx>
        <c:axId val="80768000"/>
        <c:scaling>
          <c:orientation val="minMax"/>
        </c:scaling>
        <c:delete val="0"/>
        <c:axPos val="l"/>
        <c:majorTickMark val="out"/>
        <c:minorTickMark val="none"/>
        <c:tickLblPos val="nextTo"/>
        <c:crossAx val="80777984"/>
        <c:crosses val="autoZero"/>
        <c:auto val="1"/>
        <c:lblAlgn val="ctr"/>
        <c:lblOffset val="100"/>
        <c:noMultiLvlLbl val="0"/>
      </c:catAx>
      <c:valAx>
        <c:axId val="807779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per Household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680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0.56623</cdr:x>
      <cdr:y>0.29135</cdr:y>
    </cdr:from>
    <cdr:to>
      <cdr:x>0.73032</cdr:x>
      <cdr:y>0.47706</cdr:y>
    </cdr:to>
    <cdr:sp macro="" textlink="">
      <cdr:nvSpPr>
        <cdr:cNvPr id="2" name="TextBox 67"/>
        <cdr:cNvSpPr txBox="1"/>
      </cdr:nvSpPr>
      <cdr:spPr>
        <a:xfrm xmlns:a="http://schemas.openxmlformats.org/drawingml/2006/main">
          <a:off x="1682733" y="579429"/>
          <a:ext cx="487634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rgbClr val="FFC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M</a:t>
          </a:r>
          <a:r>
            <a:rPr lang="en-US" dirty="0" smtClean="0"/>
            <a:t>F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61A1E-0439-46D0-B461-6A49FEB670A1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DDC20-37C1-43EF-A07F-16007D94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(Costello &amp; Osborne, 2005)  		BOLD ARE &gt;0.6</a:t>
            </a:r>
          </a:p>
          <a:p>
            <a:r>
              <a:rPr lang="en-US" dirty="0" smtClean="0"/>
              <a:t>&gt;.8</a:t>
            </a:r>
            <a:r>
              <a:rPr lang="en-US" baseline="0" dirty="0" smtClean="0"/>
              <a:t> – strong</a:t>
            </a:r>
          </a:p>
          <a:p>
            <a:r>
              <a:rPr lang="en-US" baseline="0" dirty="0" smtClean="0"/>
              <a:t>&gt;.7 – moderate</a:t>
            </a:r>
          </a:p>
          <a:p>
            <a:r>
              <a:rPr lang="en-US" dirty="0" smtClean="0"/>
              <a:t>&gt;.4 -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DC20-37C1-43EF-A07F-16007D9450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641-30F2-4954-A6B5-F1D571211FE8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3D2-37D5-4F77-A726-2F797A8C65FB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8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3A42-48F9-4240-B0AC-92C8B4282A68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649C-AF5B-414C-A4A0-7FB1E3D167AB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9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4270-19E4-40F3-94AD-34C29255B256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75A-449A-4FD1-991A-E1DB39392D39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BBB3-0CE3-4A58-B6B2-323A489F7FEB}" type="datetime1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C9-C4CF-470B-A387-1909C1089AD1}" type="datetime1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B44-B4A7-4DFC-BD87-FD14EB0062EC}" type="datetime1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32B2-DC79-4940-9F62-6A7C046F3175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FE1-397C-4537-9FD9-FA61B91ED031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2FAAE-12FD-4776-B683-87757BC07A09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3649-B98B-4AF5-979F-9475730F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131.png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Location Choices and Household Activity Engagement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1/14/2013</a:t>
            </a:r>
          </a:p>
          <a:p>
            <a:endParaRPr lang="en-US" sz="2400" dirty="0" smtClean="0"/>
          </a:p>
          <a:p>
            <a:r>
              <a:rPr lang="en-US" sz="2400" dirty="0" smtClean="0"/>
              <a:t>Roger Chen, Steven </a:t>
            </a:r>
            <a:r>
              <a:rPr lang="en-US" sz="2400" dirty="0" err="1" smtClean="0"/>
              <a:t>Gehrke</a:t>
            </a:r>
            <a:r>
              <a:rPr lang="en-US" sz="2400" dirty="0" smtClean="0"/>
              <a:t>, </a:t>
            </a:r>
            <a:r>
              <a:rPr lang="en-US" sz="2400" dirty="0" err="1" smtClean="0"/>
              <a:t>Yunemi</a:t>
            </a:r>
            <a:r>
              <a:rPr lang="en-US" sz="2400" dirty="0" smtClean="0"/>
              <a:t> Jiang, Jenny Liu and Kelly Clifton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82" y="5545821"/>
            <a:ext cx="1009625" cy="983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794812"/>
            <a:ext cx="1088333" cy="702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12" y="5735794"/>
            <a:ext cx="2778390" cy="637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1316" y="5676793"/>
            <a:ext cx="1282551" cy="830975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1600" b="1" dirty="0"/>
              <a:t>O</a:t>
            </a:r>
            <a:r>
              <a:rPr lang="en-US" sz="1600" dirty="0"/>
              <a:t>regon </a:t>
            </a:r>
          </a:p>
          <a:p>
            <a:r>
              <a:rPr lang="en-US" sz="1600" b="1" dirty="0"/>
              <a:t>M</a:t>
            </a:r>
            <a:r>
              <a:rPr lang="en-US" sz="1600" dirty="0"/>
              <a:t>odeling </a:t>
            </a:r>
          </a:p>
          <a:p>
            <a:r>
              <a:rPr lang="en-US" sz="1600" b="1" dirty="0"/>
              <a:t>C</a:t>
            </a:r>
            <a:r>
              <a:rPr lang="en-US" sz="1600" dirty="0"/>
              <a:t>ollaborative</a:t>
            </a:r>
          </a:p>
        </p:txBody>
      </p:sp>
    </p:spTree>
    <p:extLst>
      <p:ext uri="{BB962C8B-B14F-4D97-AF65-F5344CB8AC3E}">
        <p14:creationId xmlns:p14="http://schemas.microsoft.com/office/powerpoint/2010/main" val="30146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89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Household Lifecycle Stage from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95481"/>
              </p:ext>
            </p:extLst>
          </p:nvPr>
        </p:nvGraphicFramePr>
        <p:xfrm>
          <a:off x="0" y="609600"/>
          <a:ext cx="9144000" cy="624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9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37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Lifecycle Segments within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094127"/>
              </p:ext>
            </p:extLst>
          </p:nvPr>
        </p:nvGraphicFramePr>
        <p:xfrm>
          <a:off x="0" y="609601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8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37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Lifecycle Segments within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27873"/>
              </p:ext>
            </p:extLst>
          </p:nvPr>
        </p:nvGraphicFramePr>
        <p:xfrm>
          <a:off x="0" y="521732"/>
          <a:ext cx="9144000" cy="636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5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37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Lifecycle Segments within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633321"/>
              </p:ext>
            </p:extLst>
          </p:nvPr>
        </p:nvGraphicFramePr>
        <p:xfrm>
          <a:off x="0" y="609599"/>
          <a:ext cx="9144000" cy="624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1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37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Lifecycle Segments within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34511"/>
              </p:ext>
            </p:extLst>
          </p:nvPr>
        </p:nvGraphicFramePr>
        <p:xfrm>
          <a:off x="0" y="521732"/>
          <a:ext cx="9144000" cy="633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8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37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Lifecycle Segments within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553944"/>
              </p:ext>
            </p:extLst>
          </p:nvPr>
        </p:nvGraphicFramePr>
        <p:xfrm>
          <a:off x="0" y="521733"/>
          <a:ext cx="9144000" cy="633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8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37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Lifecycle Segments within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689079"/>
              </p:ext>
            </p:extLst>
          </p:nvPr>
        </p:nvGraphicFramePr>
        <p:xfrm>
          <a:off x="0" y="685801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8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about Factor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153400" cy="653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1219200"/>
            <a:ext cx="3200400" cy="20574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19200" y="3276600"/>
            <a:ext cx="7239000" cy="0"/>
          </a:xfrm>
          <a:prstGeom prst="line">
            <a:avLst/>
          </a:prstGeom>
          <a:ln w="38100">
            <a:prstDash val="sysDash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953434"/>
            <a:ext cx="11430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Cut-off at </a:t>
            </a:r>
            <a:r>
              <a:rPr lang="el-GR" dirty="0" smtClean="0"/>
              <a:t>λ</a:t>
            </a:r>
            <a:r>
              <a:rPr lang="en-US" dirty="0" smtClean="0"/>
              <a:t> &lt; 1.0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1219200"/>
            <a:ext cx="32004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Principal Component Extraction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7 Factors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59.3% Variance Explained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29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2" y="2359272"/>
            <a:ext cx="8077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478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Factor Analysis of Time Allocated per Household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241550" cy="14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24200" y="1295400"/>
            <a:ext cx="2604072" cy="591015"/>
            <a:chOff x="3124200" y="1295400"/>
            <a:chExt cx="2604072" cy="591015"/>
          </a:xfrm>
        </p:grpSpPr>
        <p:sp>
          <p:nvSpPr>
            <p:cNvPr id="6" name="Rectangle 5"/>
            <p:cNvSpPr/>
            <p:nvPr/>
          </p:nvSpPr>
          <p:spPr>
            <a:xfrm>
              <a:off x="3124200" y="1295400"/>
              <a:ext cx="2572296" cy="483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5624708" y="1353015"/>
              <a:ext cx="103564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0860" y="4162926"/>
            <a:ext cx="37591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u="sng" dirty="0"/>
              <a:t>Factor 1 (Work)</a:t>
            </a:r>
            <a:r>
              <a:rPr lang="en-US" sz="1200" u="sng" dirty="0"/>
              <a:t>: </a:t>
            </a:r>
            <a:r>
              <a:rPr lang="en-US" sz="1200" dirty="0" smtClean="0"/>
              <a:t>Strongly </a:t>
            </a:r>
            <a:r>
              <a:rPr lang="en-US" sz="1200" dirty="0"/>
              <a:t>and positively </a:t>
            </a:r>
            <a:r>
              <a:rPr lang="en-US" sz="1200" dirty="0" smtClean="0"/>
              <a:t>correlated </a:t>
            </a:r>
          </a:p>
          <a:p>
            <a:pPr lvl="0"/>
            <a:r>
              <a:rPr lang="en-US" sz="1200" dirty="0" smtClean="0"/>
              <a:t>with </a:t>
            </a:r>
            <a:r>
              <a:rPr lang="en-US" sz="1200" dirty="0"/>
              <a:t>work activities and negatively correlated </a:t>
            </a:r>
            <a:r>
              <a:rPr lang="en-US" sz="1200" dirty="0" smtClean="0"/>
              <a:t>with </a:t>
            </a:r>
          </a:p>
          <a:p>
            <a:pPr lvl="0"/>
            <a:r>
              <a:rPr lang="en-US" sz="1200" dirty="0"/>
              <a:t>i</a:t>
            </a:r>
            <a:r>
              <a:rPr lang="en-US" sz="1200" dirty="0" smtClean="0"/>
              <a:t>n-home </a:t>
            </a:r>
            <a:r>
              <a:rPr lang="en-US" sz="1200" dirty="0"/>
              <a:t>activity allocation.</a:t>
            </a:r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i="1" u="sng" dirty="0"/>
              <a:t>Factor 2 (Routine Out-of-Home Activities)</a:t>
            </a:r>
            <a:r>
              <a:rPr lang="en-US" sz="1200" u="sng" dirty="0"/>
              <a:t>: </a:t>
            </a:r>
            <a:r>
              <a:rPr lang="en-US" sz="1200" dirty="0" smtClean="0"/>
              <a:t>strongly </a:t>
            </a:r>
          </a:p>
          <a:p>
            <a:pPr lvl="0"/>
            <a:r>
              <a:rPr lang="en-US" sz="1200" dirty="0" smtClean="0"/>
              <a:t>correlated </a:t>
            </a:r>
            <a:r>
              <a:rPr lang="en-US" sz="1200" dirty="0"/>
              <a:t>with activity types that are </a:t>
            </a:r>
            <a:r>
              <a:rPr lang="en-US" sz="1200" dirty="0" smtClean="0"/>
              <a:t>suggestive </a:t>
            </a:r>
          </a:p>
          <a:p>
            <a:pPr lvl="0"/>
            <a:r>
              <a:rPr lang="en-US" sz="1200" dirty="0" smtClean="0"/>
              <a:t>of </a:t>
            </a:r>
            <a:r>
              <a:rPr lang="en-US" sz="1200" dirty="0"/>
              <a:t>routine activity patterns or </a:t>
            </a:r>
            <a:r>
              <a:rPr lang="en-US" sz="1200" dirty="0" smtClean="0"/>
              <a:t>activities. 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i="1" u="sng" dirty="0"/>
              <a:t>Factor 3 (School Travel)</a:t>
            </a:r>
            <a:r>
              <a:rPr lang="en-US" sz="1200" u="sng" dirty="0"/>
              <a:t>: </a:t>
            </a:r>
            <a:r>
              <a:rPr lang="en-US" sz="1200" dirty="0"/>
              <a:t>This third factor is characterized </a:t>
            </a:r>
            <a:endParaRPr lang="en-US" sz="1200" dirty="0" smtClean="0"/>
          </a:p>
          <a:p>
            <a:pPr lvl="0"/>
            <a:r>
              <a:rPr lang="en-US" sz="1200" dirty="0" smtClean="0"/>
              <a:t>strongly </a:t>
            </a:r>
            <a:r>
              <a:rPr lang="en-US" sz="1200" dirty="0"/>
              <a:t>by school related activities.  Although passenger </a:t>
            </a:r>
            <a:endParaRPr lang="en-US" sz="1200" dirty="0" smtClean="0"/>
          </a:p>
          <a:p>
            <a:pPr lvl="0"/>
            <a:r>
              <a:rPr lang="en-US" sz="1200" dirty="0" smtClean="0"/>
              <a:t>pick-up/drop-off </a:t>
            </a:r>
            <a:r>
              <a:rPr lang="en-US" sz="1200" dirty="0"/>
              <a:t>is not specifically identified as being </a:t>
            </a:r>
            <a:endParaRPr lang="en-US" sz="1200" dirty="0" smtClean="0"/>
          </a:p>
          <a:p>
            <a:pPr lvl="0"/>
            <a:r>
              <a:rPr lang="en-US" sz="1200" dirty="0" smtClean="0"/>
              <a:t>student-related </a:t>
            </a:r>
            <a:r>
              <a:rPr lang="en-US" sz="1200" dirty="0"/>
              <a:t>(student pick-up/drop-off), the bundling </a:t>
            </a:r>
            <a:endParaRPr lang="en-US" sz="1200" dirty="0" smtClean="0"/>
          </a:p>
          <a:p>
            <a:pPr lvl="0"/>
            <a:r>
              <a:rPr lang="en-US" sz="1200" dirty="0" smtClean="0"/>
              <a:t>with </a:t>
            </a:r>
            <a:r>
              <a:rPr lang="en-US" sz="1200" dirty="0"/>
              <a:t>school activities suggests this may be the case.</a:t>
            </a:r>
          </a:p>
          <a:p>
            <a:r>
              <a:rPr lang="en-US" sz="1200" dirty="0"/>
              <a:t>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4524" y="4128742"/>
            <a:ext cx="44301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u="sng" dirty="0" smtClean="0"/>
              <a:t>Factor 4 (Eating and Recreation)</a:t>
            </a:r>
            <a:r>
              <a:rPr lang="en-US" sz="1200" u="sng" dirty="0" smtClean="0"/>
              <a:t>: </a:t>
            </a:r>
            <a:r>
              <a:rPr lang="en-US" sz="1200" dirty="0" smtClean="0"/>
              <a:t>general out-of-home social </a:t>
            </a:r>
          </a:p>
          <a:p>
            <a:pPr lvl="0"/>
            <a:r>
              <a:rPr lang="en-US" sz="1200" dirty="0" smtClean="0"/>
              <a:t>activities that are strongly correlated with eating and recreation.</a:t>
            </a:r>
          </a:p>
          <a:p>
            <a:r>
              <a:rPr lang="en-US" sz="1200" dirty="0" smtClean="0"/>
              <a:t> </a:t>
            </a:r>
          </a:p>
          <a:p>
            <a:pPr lvl="0"/>
            <a:r>
              <a:rPr lang="en-US" sz="1200" i="1" u="sng" dirty="0" smtClean="0"/>
              <a:t>Factor 5 (Work with Errands)</a:t>
            </a:r>
            <a:r>
              <a:rPr lang="en-US" sz="1200" u="sng" dirty="0" smtClean="0"/>
              <a:t>: </a:t>
            </a:r>
            <a:r>
              <a:rPr lang="en-US" sz="1200" dirty="0" smtClean="0"/>
              <a:t>bundling between work and </a:t>
            </a:r>
          </a:p>
          <a:p>
            <a:pPr lvl="0"/>
            <a:r>
              <a:rPr lang="en-US" sz="1200" dirty="0" smtClean="0"/>
              <a:t>out-of-home errands</a:t>
            </a:r>
            <a:r>
              <a:rPr lang="en-US" sz="1200" dirty="0"/>
              <a:t>;</a:t>
            </a:r>
            <a:r>
              <a:rPr lang="en-US" sz="1200" dirty="0" smtClean="0"/>
              <a:t> suggests that the work </a:t>
            </a:r>
          </a:p>
          <a:p>
            <a:pPr lvl="0"/>
            <a:r>
              <a:rPr lang="en-US" sz="1200" dirty="0" smtClean="0"/>
              <a:t>activity may be an anchoring activity in trip-chaining.</a:t>
            </a:r>
          </a:p>
          <a:p>
            <a:r>
              <a:rPr lang="en-US" sz="1200" dirty="0" smtClean="0"/>
              <a:t> </a:t>
            </a:r>
          </a:p>
          <a:p>
            <a:pPr lvl="0"/>
            <a:r>
              <a:rPr lang="en-US" sz="1200" i="1" u="sng" dirty="0" smtClean="0"/>
              <a:t>Factor 6 (Specialty Shopping and Civic/Religious)</a:t>
            </a:r>
            <a:r>
              <a:rPr lang="en-US" sz="1200" dirty="0" smtClean="0"/>
              <a:t>: bundling between </a:t>
            </a:r>
          </a:p>
          <a:p>
            <a:pPr lvl="0"/>
            <a:r>
              <a:rPr lang="en-US" sz="1200" dirty="0" smtClean="0"/>
              <a:t>civic/religious activities and specialty shopping. </a:t>
            </a:r>
          </a:p>
          <a:p>
            <a:r>
              <a:rPr lang="en-US" sz="1200" dirty="0" smtClean="0"/>
              <a:t> </a:t>
            </a:r>
          </a:p>
          <a:p>
            <a:pPr lvl="0"/>
            <a:r>
              <a:rPr lang="en-US" sz="1200" i="1" u="sng" dirty="0" smtClean="0"/>
              <a:t>Factor 7 (Personal Activities and Civic/Religious</a:t>
            </a:r>
            <a:r>
              <a:rPr lang="en-US" sz="1200" i="1" dirty="0" smtClean="0"/>
              <a:t>)</a:t>
            </a:r>
            <a:r>
              <a:rPr lang="en-US" sz="1200" dirty="0" smtClean="0"/>
              <a:t>: similar to the sixth </a:t>
            </a:r>
          </a:p>
          <a:p>
            <a:pPr lvl="0"/>
            <a:r>
              <a:rPr lang="en-US" sz="1200" dirty="0" smtClean="0"/>
              <a:t>factor and suggests a bundling of civic/religious activities </a:t>
            </a:r>
          </a:p>
          <a:p>
            <a:pPr lvl="0"/>
            <a:r>
              <a:rPr lang="en-US" sz="1200" dirty="0" smtClean="0"/>
              <a:t>with personal activities.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0" y="163286"/>
            <a:ext cx="2286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13762" y="158590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s://fbcdn-sphotos-h-a.akamaihd.net/hphotos-ak-snc7/574657_3768507941873_30838780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8" y="1326959"/>
            <a:ext cx="1499121" cy="19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c-a.akamaihd.net/hphotos-ak-ash4/486297_3768511141953_139687577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1" y="4724400"/>
            <a:ext cx="1789537" cy="13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bcdn-sphotos-e-a.akamaihd.net/hphotos-ak-snc6/739747_10151326902852118_47738310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72" y="1432445"/>
            <a:ext cx="2383807" cy="17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bcdn-sphotos-b-a.akamaihd.net/hphotos-ak-prn1/20410_4354453012442_125149509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72" y="4715364"/>
            <a:ext cx="1763184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fbcdn-sphotos-a-a.akamaihd.net/hphotos-ak-ash4/405979_4634030081694_26556922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24051"/>
            <a:ext cx="1128760" cy="15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1680040"/>
            <a:ext cx="3047373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relationship exists between </a:t>
            </a:r>
          </a:p>
          <a:p>
            <a:r>
              <a:rPr lang="en-US" dirty="0" smtClean="0"/>
              <a:t>where we live and what 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2148" y="2728927"/>
            <a:ext cx="369876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Different Location type choices </a:t>
            </a:r>
          </a:p>
          <a:p>
            <a:r>
              <a:rPr lang="en-US" dirty="0" smtClean="0"/>
              <a:t>Lead to different activity engagement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792034"/>
            <a:ext cx="3539559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relationship between </a:t>
            </a:r>
          </a:p>
          <a:p>
            <a:r>
              <a:rPr lang="en-US" dirty="0" smtClean="0"/>
              <a:t>where we live and how households </a:t>
            </a:r>
          </a:p>
          <a:p>
            <a:r>
              <a:rPr lang="en-US" dirty="0" smtClean="0"/>
              <a:t>spend their time?</a:t>
            </a:r>
          </a:p>
        </p:txBody>
      </p:sp>
    </p:spTree>
    <p:extLst>
      <p:ext uri="{BB962C8B-B14F-4D97-AF65-F5344CB8AC3E}">
        <p14:creationId xmlns:p14="http://schemas.microsoft.com/office/powerpoint/2010/main" val="19307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12796"/>
              </p:ext>
            </p:extLst>
          </p:nvPr>
        </p:nvGraphicFramePr>
        <p:xfrm>
          <a:off x="0" y="-87447"/>
          <a:ext cx="9163050" cy="6945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3275"/>
                <a:gridCol w="940869"/>
                <a:gridCol w="4878906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Factor Label</a:t>
                      </a:r>
                      <a:endParaRPr lang="en-US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Percent Variance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Explained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Influencing</a:t>
                      </a:r>
                      <a:r>
                        <a:rPr lang="en-US" sz="1800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Activities </a:t>
                      </a:r>
                    </a:p>
                    <a:p>
                      <a:pPr algn="ctr"/>
                      <a:r>
                        <a:rPr lang="en-US" sz="1500" b="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(Time Allocated per Household – </a:t>
                      </a:r>
                      <a:r>
                        <a:rPr lang="en-US" sz="1500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BOLD</a:t>
                      </a:r>
                      <a:r>
                        <a:rPr lang="en-US" sz="1500" b="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: Factors &gt; 0.6)</a:t>
                      </a:r>
                      <a:endParaRPr lang="en-US" sz="15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39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(out-of-home)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12.6%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</a:t>
                      </a:r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 Home</a:t>
                      </a:r>
                      <a:endParaRPr lang="en-US" sz="1400" b="1" dirty="0" smtClean="0">
                        <a:solidFill>
                          <a:srgbClr val="FF5757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Working from Home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Work/Work-related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3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Routine Out-of-Home</a:t>
                      </a:r>
                      <a:r>
                        <a:rPr lang="en-US" sz="1800" baseline="0" dirty="0" smtClean="0"/>
                        <a:t> Activities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9.3%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</a:t>
                      </a:r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/Work-related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Routine Shopping, HH Errands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Personal Business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Eating (Out-of-Home)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Visit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 and School-Related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Travel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7.9%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Work/Work-Related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Transfer/Drop-off/Pick-up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(Travel)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Class/Class-Related (School)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Eating and Recreation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7.6%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Recreation/Entertainment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Eating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(Out-of-Home)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(-) Healthcare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(-) Visit</a:t>
                      </a:r>
                      <a:endParaRPr lang="en-US" sz="1400" b="1" dirty="0" smtClean="0">
                        <a:solidFill>
                          <a:srgbClr val="FF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</a:t>
                      </a:r>
                      <a:r>
                        <a:rPr lang="en-US" sz="1800" baseline="0" dirty="0" smtClean="0"/>
                        <a:t> at Home with Errands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7.4%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Working at Home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Work/Work-related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Transfer/Drop-off/Pick-up (Travel)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Eating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(Out-of-Home)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Specialty Shopping and Civic/Religious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7.3%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Civic/Religious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Transfer/Drop-off/Pick-up (Travel)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(+) Special Shopping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Personal Activities</a:t>
                      </a:r>
                      <a:r>
                        <a:rPr lang="en-US" sz="1800" baseline="0" dirty="0" smtClean="0"/>
                        <a:t> and Civic/Religious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7.2%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Personal Business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Working at Home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Civic/Religious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7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13762" y="158590"/>
            <a:ext cx="207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Model Specification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6979"/>
            <a:ext cx="7162800" cy="59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5943600" y="3303032"/>
            <a:ext cx="457200" cy="228600"/>
          </a:xfrm>
          <a:prstGeom prst="straightConnector1">
            <a:avLst/>
          </a:prstGeom>
          <a:ln w="254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3048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ɛ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13762" y="158590"/>
            <a:ext cx="207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Model Specification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49099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819400" y="2057400"/>
            <a:ext cx="457200" cy="228600"/>
          </a:xfrm>
          <a:prstGeom prst="straightConnector1">
            <a:avLst/>
          </a:prstGeom>
          <a:ln w="254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18023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ɛ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2400" y="3925861"/>
                <a:ext cx="4015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𝑇𝐻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𝑇𝐻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𝑇𝐻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25861"/>
                <a:ext cx="401539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100"/>
            <a:ext cx="2847975" cy="1543050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5976356" y="512738"/>
            <a:ext cx="990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540523" y="1189992"/>
            <a:ext cx="200327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66531" y="98864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μ(h)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0881" y="30243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μ(t)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47225" y="2362200"/>
                <a:ext cx="3348674" cy="824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225" y="2362200"/>
                <a:ext cx="3348674" cy="8242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709405" y="3394816"/>
                <a:ext cx="3467616" cy="800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𝑇𝐻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05" y="3394816"/>
                <a:ext cx="3467616" cy="8004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11353" y="4495800"/>
                <a:ext cx="4261615" cy="692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𝑇𝐻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53" y="4495800"/>
                <a:ext cx="4261615" cy="692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4411353" y="302434"/>
            <a:ext cx="4351647" cy="5564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3871993" y="4724400"/>
            <a:ext cx="5393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276" y="4357300"/>
            <a:ext cx="1030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Assumptions:</a:t>
            </a:r>
            <a:endParaRPr lang="en-US" sz="1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534" y="4672643"/>
                <a:ext cx="13668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4" y="4672643"/>
                <a:ext cx="136684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4534" y="5011197"/>
                <a:ext cx="23964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𝑖𝑖𝑑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𝐺𝑢𝑚𝑏𝑒𝑙</m:t>
                    </m:r>
                    <m:r>
                      <a:rPr lang="en-US" b="0" i="1" smtClean="0">
                        <a:latin typeface="Cambria Math"/>
                      </a:rPr>
                      <m:t>(0,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4" y="5011197"/>
                <a:ext cx="239649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420" y="5380529"/>
                <a:ext cx="24981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𝑇𝐻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𝑖𝑖𝑑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𝐺𝑢𝑚𝑏𝑒𝑙</m:t>
                    </m:r>
                    <m:r>
                      <a:rPr lang="en-US" b="0" i="1" smtClean="0">
                        <a:latin typeface="Cambria Math"/>
                      </a:rPr>
                      <m:t>(0,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20" y="5380529"/>
                <a:ext cx="249818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22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22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24800" y="-723900"/>
            <a:ext cx="2286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62" y="158590"/>
            <a:ext cx="187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Model Estimation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184" y="1061110"/>
                <a:ext cx="3367653" cy="87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84" y="1061110"/>
                <a:ext cx="3367653" cy="8766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7353" y="2108668"/>
                <a:ext cx="7391400" cy="97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𝐻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i="1" smtClean="0">
                                  <a:latin typeface="Cambria Math"/>
                                </a:rPr>
                                <m:t>·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𝑛𝑇𝐻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53" y="2108668"/>
                <a:ext cx="7391400" cy="9727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97042" y="387453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Total Number of Households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61" y="779807"/>
            <a:ext cx="20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Likelihood Function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1018" y="3505200"/>
                <a:ext cx="9283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𝑛𝑇𝐻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8" y="3505200"/>
                <a:ext cx="92839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69018" y="3506624"/>
            <a:ext cx="618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combination </a:t>
            </a:r>
            <a:r>
              <a:rPr lang="en-US" i="1" dirty="0"/>
              <a:t>TH</a:t>
            </a:r>
            <a:r>
              <a:rPr lang="en-US" dirty="0"/>
              <a:t> is chosen by observation </a:t>
            </a:r>
            <a:r>
              <a:rPr lang="en-US" i="1" dirty="0"/>
              <a:t>n</a:t>
            </a:r>
            <a:r>
              <a:rPr lang="en-US" dirty="0"/>
              <a:t> and 0 otherwise.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31851" y="4800600"/>
            <a:ext cx="46519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24854" y="5724260"/>
            <a:ext cx="46519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7042" y="4672194"/>
            <a:ext cx="678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Full- Information Maximum Likelihood (FIML) Procedure was used…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117" y="5357650"/>
            <a:ext cx="6151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identification, the scale parameter for tenure was set to 1;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own/single-family combination was used as the base;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retired household segment was used as the base.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149139"/>
            <a:ext cx="7620000" cy="2279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47626" y="810585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(basically you want to optimize this function w.r.t the betas)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23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-723900"/>
            <a:ext cx="2286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75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Coefficients on Accessibility 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1" y="685800"/>
            <a:ext cx="3292475" cy="1981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3439"/>
            <a:ext cx="3300730" cy="198374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" y="2605755"/>
            <a:ext cx="3291840" cy="197485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4" y="2611452"/>
            <a:ext cx="3291840" cy="1974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57889" y="704714"/>
            <a:ext cx="2886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HH are more likely to rent </a:t>
            </a:r>
          </a:p>
          <a:p>
            <a:r>
              <a:rPr lang="en-US" dirty="0" smtClean="0"/>
              <a:t>single-family homes in rural, </a:t>
            </a:r>
          </a:p>
          <a:p>
            <a:r>
              <a:rPr lang="en-US" dirty="0" smtClean="0"/>
              <a:t>isolated and cities near </a:t>
            </a:r>
          </a:p>
          <a:p>
            <a:r>
              <a:rPr lang="en-US" dirty="0" smtClean="0"/>
              <a:t>MPOs relative to </a:t>
            </a:r>
          </a:p>
          <a:p>
            <a:r>
              <a:rPr lang="en-US" dirty="0" smtClean="0"/>
              <a:t>households in MPOs.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5626" y="2600235"/>
            <a:ext cx="2958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HH are less likely to rent </a:t>
            </a:r>
          </a:p>
          <a:p>
            <a:r>
              <a:rPr lang="en-US" dirty="0"/>
              <a:t>m</a:t>
            </a:r>
            <a:r>
              <a:rPr lang="en-US" dirty="0" smtClean="0"/>
              <a:t>ulti-family and attached </a:t>
            </a:r>
          </a:p>
          <a:p>
            <a:r>
              <a:rPr lang="en-US" dirty="0" smtClean="0"/>
              <a:t>single-family </a:t>
            </a:r>
            <a:r>
              <a:rPr lang="en-US" dirty="0"/>
              <a:t> </a:t>
            </a:r>
            <a:r>
              <a:rPr lang="en-US" dirty="0" smtClean="0"/>
              <a:t>in areas outside</a:t>
            </a:r>
          </a:p>
          <a:p>
            <a:r>
              <a:rPr lang="en-US" dirty="0"/>
              <a:t>o</a:t>
            </a:r>
            <a:r>
              <a:rPr lang="en-US" dirty="0" smtClean="0"/>
              <a:t>f MPOs.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787553"/>
            <a:ext cx="3941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HH are less likely to own </a:t>
            </a:r>
          </a:p>
          <a:p>
            <a:r>
              <a:rPr lang="en-US" dirty="0"/>
              <a:t>m</a:t>
            </a:r>
            <a:r>
              <a:rPr lang="en-US" dirty="0" smtClean="0"/>
              <a:t>ulti-family and attached </a:t>
            </a:r>
          </a:p>
          <a:p>
            <a:r>
              <a:rPr lang="en-US" dirty="0" smtClean="0"/>
              <a:t>single-family </a:t>
            </a:r>
            <a:r>
              <a:rPr lang="en-US" dirty="0"/>
              <a:t> </a:t>
            </a:r>
            <a:r>
              <a:rPr lang="en-US" dirty="0" smtClean="0"/>
              <a:t>in areas outside</a:t>
            </a:r>
          </a:p>
          <a:p>
            <a:r>
              <a:rPr lang="en-US" dirty="0"/>
              <a:t>o</a:t>
            </a:r>
            <a:r>
              <a:rPr lang="en-US" dirty="0" smtClean="0"/>
              <a:t>f MPOs; this is least likely in rural areas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01009" y="4706034"/>
            <a:ext cx="4318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 in rural areas, HHs are more likely</a:t>
            </a:r>
          </a:p>
          <a:p>
            <a:r>
              <a:rPr lang="en-US" dirty="0" smtClean="0"/>
              <a:t>To own a single family unit;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4800" y="-723900"/>
            <a:ext cx="2286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6" y="447264"/>
            <a:ext cx="8153400" cy="629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88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Area-Type Model 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0948" y="-2438400"/>
            <a:ext cx="3276600" cy="2247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NOTE: </a:t>
            </a:r>
            <a:r>
              <a:rPr lang="en-US" dirty="0" smtClean="0"/>
              <a:t>I’m using this as an “introduction slide”…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“Remember the area-types we discussed earlier? Here’s how they fair in the model…”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6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88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Area-Type Model 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344626"/>
              </p:ext>
            </p:extLst>
          </p:nvPr>
        </p:nvGraphicFramePr>
        <p:xfrm>
          <a:off x="0" y="706398"/>
          <a:ext cx="7315200" cy="615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63185" y="8910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88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Area-Type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Model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753648"/>
              </p:ext>
            </p:extLst>
          </p:nvPr>
        </p:nvGraphicFramePr>
        <p:xfrm>
          <a:off x="-13648" y="685800"/>
          <a:ext cx="7405048" cy="620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730410"/>
            <a:ext cx="3114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HH are more likely to rent </a:t>
            </a:r>
          </a:p>
          <a:p>
            <a:pPr algn="ctr"/>
            <a:r>
              <a:rPr lang="en-US" dirty="0" smtClean="0"/>
              <a:t>single-family homes in rural, </a:t>
            </a:r>
          </a:p>
          <a:p>
            <a:pPr algn="ctr"/>
            <a:r>
              <a:rPr lang="en-US" dirty="0" smtClean="0"/>
              <a:t>isolated and cities near MPOs relative to  households in MPOs.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88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Area-Type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Model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655737"/>
              </p:ext>
            </p:extLst>
          </p:nvPr>
        </p:nvGraphicFramePr>
        <p:xfrm>
          <a:off x="0" y="685801"/>
          <a:ext cx="7315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81600" y="838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HH are less likely to own 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ulti-family and attached </a:t>
            </a:r>
          </a:p>
          <a:p>
            <a:pPr algn="ctr"/>
            <a:r>
              <a:rPr lang="en-US" dirty="0" smtClean="0"/>
              <a:t>single-family </a:t>
            </a:r>
            <a:r>
              <a:rPr lang="en-US" dirty="0"/>
              <a:t> </a:t>
            </a:r>
            <a:r>
              <a:rPr lang="en-US" dirty="0" smtClean="0"/>
              <a:t>in areas outside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MPOs; this is least likely in rural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88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Area-Type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Model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693987"/>
              </p:ext>
            </p:extLst>
          </p:nvPr>
        </p:nvGraphicFramePr>
        <p:xfrm>
          <a:off x="0" y="609601"/>
          <a:ext cx="7391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7620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HH are less likely to rent 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ulti-family and attached </a:t>
            </a:r>
          </a:p>
          <a:p>
            <a:pPr algn="ctr"/>
            <a:r>
              <a:rPr lang="en-US" dirty="0" smtClean="0"/>
              <a:t>single-family </a:t>
            </a:r>
            <a:r>
              <a:rPr lang="en-US" dirty="0"/>
              <a:t> </a:t>
            </a:r>
            <a:r>
              <a:rPr lang="en-US" dirty="0" smtClean="0"/>
              <a:t>in areas outside of MPOs.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 general in rural </a:t>
            </a:r>
            <a:r>
              <a:rPr lang="en-US" dirty="0" smtClean="0"/>
              <a:t>areas, HHs </a:t>
            </a:r>
            <a:r>
              <a:rPr lang="en-US" dirty="0"/>
              <a:t>are more </a:t>
            </a:r>
            <a:r>
              <a:rPr lang="en-US" dirty="0" smtClean="0"/>
              <a:t>likely to </a:t>
            </a:r>
            <a:r>
              <a:rPr lang="en-US" dirty="0"/>
              <a:t>own a single family </a:t>
            </a:r>
            <a:r>
              <a:rPr lang="en-US" dirty="0" smtClean="0"/>
              <a:t>unit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8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study is concerned with </a:t>
            </a:r>
            <a:r>
              <a:rPr lang="en-US" dirty="0" err="1" smtClean="0"/>
              <a:t>loocation</a:t>
            </a:r>
            <a:r>
              <a:rPr lang="en-US" dirty="0" smtClean="0"/>
              <a:t> at </a:t>
            </a:r>
            <a:r>
              <a:rPr lang="en-US" dirty="0" err="1" smtClean="0"/>
              <a:t>ther</a:t>
            </a:r>
            <a:r>
              <a:rPr lang="en-US" dirty="0" smtClean="0"/>
              <a:t> </a:t>
            </a:r>
            <a:r>
              <a:rPr lang="en-US" dirty="0" err="1" smtClean="0"/>
              <a:t>elatopnsiip</a:t>
            </a:r>
            <a:r>
              <a:rPr lang="en-US" dirty="0" smtClean="0"/>
              <a:t> </a:t>
            </a:r>
            <a:r>
              <a:rPr lang="en-US" dirty="0" err="1" smtClean="0"/>
              <a:t>beween</a:t>
            </a:r>
            <a:r>
              <a:rPr lang="en-US" dirty="0" smtClean="0"/>
              <a:t> where wee vive and how we spend out time</a:t>
            </a:r>
          </a:p>
          <a:p>
            <a:r>
              <a:rPr lang="en-US" dirty="0" smtClean="0"/>
              <a:t>Data on Activity engagement is </a:t>
            </a:r>
            <a:r>
              <a:rPr lang="en-US" dirty="0" err="1" smtClean="0"/>
              <a:t>nucours</a:t>
            </a:r>
            <a:r>
              <a:rPr lang="en-US" dirty="0" smtClean="0"/>
              <a:t>; as a the </a:t>
            </a:r>
            <a:r>
              <a:rPr lang="en-US" dirty="0" err="1" smtClean="0"/>
              <a:t>alocation</a:t>
            </a:r>
            <a:r>
              <a:rPr lang="en-US" dirty="0" smtClean="0"/>
              <a:t> of time is distilled </a:t>
            </a:r>
          </a:p>
          <a:p>
            <a:r>
              <a:rPr lang="en-US" dirty="0" smtClean="0"/>
              <a:t>Estimate models of choice to look at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535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Coefficients on Lifestyle Segments 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6" y="854578"/>
            <a:ext cx="3291840" cy="197485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36" y="795470"/>
            <a:ext cx="3300730" cy="198374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5" y="2624324"/>
            <a:ext cx="3291840" cy="197485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53" y="2676418"/>
            <a:ext cx="3300730" cy="198374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428788" y="4698614"/>
            <a:ext cx="32536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/>
              <a:t>Single Adult &gt;=65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Single Adult &lt;65 and &gt;=18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Non-related Household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Single Parents with Children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Parents with Children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Related Adults no Children, &lt;65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Related Adults no Children, &gt;=65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528898" y="918673"/>
            <a:ext cx="3061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to retired couples,</a:t>
            </a:r>
          </a:p>
          <a:p>
            <a:r>
              <a:rPr lang="en-US" dirty="0" smtClean="0"/>
              <a:t>All segments are more likely to</a:t>
            </a:r>
          </a:p>
          <a:p>
            <a:r>
              <a:rPr lang="en-US" dirty="0" smtClean="0"/>
              <a:t>Rent a SF home.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1034" y="2162659"/>
            <a:ext cx="3061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to retired couples,</a:t>
            </a:r>
          </a:p>
          <a:p>
            <a:r>
              <a:rPr lang="en-US" dirty="0" smtClean="0"/>
              <a:t>All segments are more likely to</a:t>
            </a:r>
          </a:p>
          <a:p>
            <a:r>
              <a:rPr lang="en-US" dirty="0" smtClean="0"/>
              <a:t>Rent a SF home.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8898" y="3429000"/>
            <a:ext cx="3186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retired households</a:t>
            </a:r>
          </a:p>
          <a:p>
            <a:r>
              <a:rPr lang="en-US" dirty="0" smtClean="0"/>
              <a:t>Are less likely to rent relative to </a:t>
            </a:r>
          </a:p>
          <a:p>
            <a:r>
              <a:rPr lang="en-US" dirty="0" smtClean="0"/>
              <a:t>Owning a SF.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20106" y="4660158"/>
            <a:ext cx="369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 owning MF-ASF, single adults </a:t>
            </a:r>
          </a:p>
          <a:p>
            <a:r>
              <a:rPr lang="en-US" dirty="0" smtClean="0"/>
              <a:t>are the most likely segment; the least</a:t>
            </a:r>
          </a:p>
          <a:p>
            <a:r>
              <a:rPr lang="en-US" dirty="0" smtClean="0"/>
              <a:t>likely are parents with children.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30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400" y="-354568"/>
            <a:ext cx="2286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37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Lifecycle Segments within the OHAS Sample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418017"/>
              </p:ext>
            </p:extLst>
          </p:nvPr>
        </p:nvGraphicFramePr>
        <p:xfrm>
          <a:off x="0" y="521732"/>
          <a:ext cx="9144000" cy="636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6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71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Lifecycle Model 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44186"/>
              </p:ext>
            </p:extLst>
          </p:nvPr>
        </p:nvGraphicFramePr>
        <p:xfrm>
          <a:off x="-20430" y="685800"/>
          <a:ext cx="7335630" cy="617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63185" y="8910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71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Lifecycle Model 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970954"/>
              </p:ext>
            </p:extLst>
          </p:nvPr>
        </p:nvGraphicFramePr>
        <p:xfrm>
          <a:off x="-9058" y="521732"/>
          <a:ext cx="7324257" cy="633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87788" y="1089294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 to retired couples, all segments are more likely to rent a SF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71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Lifecycle Model 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983534"/>
              </p:ext>
            </p:extLst>
          </p:nvPr>
        </p:nvGraphicFramePr>
        <p:xfrm>
          <a:off x="-35216" y="521732"/>
          <a:ext cx="7426615" cy="633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914400"/>
            <a:ext cx="3429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adults are the most likely segment to </a:t>
            </a:r>
            <a:r>
              <a:rPr lang="en-US" dirty="0"/>
              <a:t>own a Multi-Family/Attached Single-Family </a:t>
            </a:r>
            <a:r>
              <a:rPr lang="en-US" dirty="0" smtClean="0"/>
              <a:t>home. The least likely are parents with 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471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Lifecycle Model 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851048"/>
              </p:ext>
            </p:extLst>
          </p:nvPr>
        </p:nvGraphicFramePr>
        <p:xfrm>
          <a:off x="-5646" y="609600"/>
          <a:ext cx="7397045" cy="621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399" y="685800"/>
            <a:ext cx="3429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parents with Children are the most likely segment to rent a </a:t>
            </a:r>
            <a:r>
              <a:rPr lang="en-US" dirty="0"/>
              <a:t>Multi-Family/Attached Single-Family </a:t>
            </a:r>
            <a:r>
              <a:rPr lang="en-US" dirty="0" smtClean="0"/>
              <a:t>home. The least likely are older adults (with or without kids).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85" y="152400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Other Coefficients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5" y="762000"/>
            <a:ext cx="8229600" cy="482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391400" y="2645391"/>
            <a:ext cx="443711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F6 = Specialty Shopping w/Religious-Civic has a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positive impact on renting SF units for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Single retired adults and Couples without children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1651475"/>
            <a:ext cx="391087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F4 = Spending more time on out-of-home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Eating and recreation negatively affects the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Likelihood of renting.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95400" y="3060889"/>
            <a:ext cx="389100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F3 and F5 = Spending more time on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chool related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ctivities and work w/errands positively impacts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he likelihood of renting a MF or DSF.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95812" y="4114800"/>
            <a:ext cx="40918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F2 = Spending more time on routine out-of-home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Activities reduces the likelihood of renting a SF unit.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456" y="5835134"/>
            <a:ext cx="819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Weak (but statistically significant) correlation among alternatives in the same nest….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-723900"/>
            <a:ext cx="2286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15162"/>
              </p:ext>
            </p:extLst>
          </p:nvPr>
        </p:nvGraphicFramePr>
        <p:xfrm>
          <a:off x="0" y="-87447"/>
          <a:ext cx="9163050" cy="6945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3275"/>
                <a:gridCol w="940869"/>
                <a:gridCol w="4878906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Factor Label</a:t>
                      </a:r>
                      <a:endParaRPr lang="en-US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Percent Variance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Explained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Influencing</a:t>
                      </a:r>
                      <a:r>
                        <a:rPr lang="en-US" sz="1800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Activities </a:t>
                      </a:r>
                    </a:p>
                    <a:p>
                      <a:pPr algn="ctr"/>
                      <a:r>
                        <a:rPr lang="en-US" sz="1500" b="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(Time Allocated per Household – </a:t>
                      </a:r>
                      <a:r>
                        <a:rPr lang="en-US" sz="1500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BOLD</a:t>
                      </a:r>
                      <a:r>
                        <a:rPr lang="en-US" sz="1500" b="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: Factors &gt; 0.6)</a:t>
                      </a:r>
                      <a:endParaRPr lang="en-US" sz="15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39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(out-of-home)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12.6%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</a:t>
                      </a:r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 Home</a:t>
                      </a:r>
                      <a:endParaRPr lang="en-US" sz="1400" b="1" dirty="0" smtClean="0">
                        <a:solidFill>
                          <a:srgbClr val="FF5757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Working from Home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Work/Work-related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3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Routine Out-of-Home</a:t>
                      </a:r>
                      <a:r>
                        <a:rPr lang="en-US" sz="1800" baseline="0" dirty="0" smtClean="0"/>
                        <a:t> Activities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9.3%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</a:t>
                      </a:r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/Work-related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Routine Shopping, HH Errands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Personal Business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Eating (Out-of-Home)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Visit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 and School-Related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Travel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7.9%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Work/Work-Related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Transfer/Drop-off/Pick-up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(Travel)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Class/Class-Related (School)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Eating and Recreation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7.6%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Recreation/Entertainment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Eating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(Out-of-Home)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(-) Healthcare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5757"/>
                          </a:solidFill>
                        </a:rPr>
                        <a:t>(-) Visit</a:t>
                      </a:r>
                      <a:endParaRPr lang="en-US" sz="1400" b="1" dirty="0" smtClean="0">
                        <a:solidFill>
                          <a:srgbClr val="FF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</a:t>
                      </a:r>
                      <a:r>
                        <a:rPr lang="en-US" sz="1800" baseline="0" dirty="0" smtClean="0"/>
                        <a:t> at Home with Errands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7.4%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Working at Home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Work/Work-related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Transfer/Drop-off/Pick-up (Travel)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Eating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(Out-of-Home)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Specialty Shopping and Civic/Religious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7.3%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Civic/Religious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Transfer/Drop-off/Pick-up (Travel)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(+) Special Shopping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Personal Activities</a:t>
                      </a:r>
                      <a:r>
                        <a:rPr lang="en-US" sz="1800" baseline="0" dirty="0" smtClean="0"/>
                        <a:t> and Civic/Religious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7.2%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Personal Business</a:t>
                      </a:r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5757"/>
                          </a:solidFill>
                        </a:rPr>
                        <a:t>(-) Working at Home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(+)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Civic/Religious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8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3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Time-Allocation Factors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Household variation in the Time-Allocation Factor Scores “Work” or “</a:t>
            </a:r>
            <a:r>
              <a:rPr lang="en-US" dirty="0"/>
              <a:t>Personal Activity with Civic </a:t>
            </a:r>
            <a:r>
              <a:rPr lang="en-US" dirty="0" smtClean="0"/>
              <a:t>Responsibilities” activities was not a significant variable in explaining differences in either tenure or housing structure choice.</a:t>
            </a:r>
          </a:p>
          <a:p>
            <a:r>
              <a:rPr lang="en-US" dirty="0" smtClean="0"/>
              <a:t>When comparing variation across any Time-Allocation Factor Scores, there was also no significant difference between propensities to own a single-family or multi-family/attached single-family homes.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22127" y="-2667000"/>
            <a:ext cx="3276600" cy="2362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NOTE: </a:t>
            </a:r>
            <a:r>
              <a:rPr lang="en-US" dirty="0" smtClean="0"/>
              <a:t>I took a stab at interpretation. Please check me. I still haven’t taken a discrete choice class so my knowledge base is weak if not non-existent.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3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Time-Allocation Factors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4133"/>
              </p:ext>
            </p:extLst>
          </p:nvPr>
        </p:nvGraphicFramePr>
        <p:xfrm>
          <a:off x="-10236" y="685800"/>
          <a:ext cx="7401636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1600" y="9144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Households with larger time-allocation scores for routine out-of-home activities, then to be slightly less likely to rent a single-family home, then to own their own home or rent a multi-family/attached single-family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6" y="447264"/>
            <a:ext cx="8153400" cy="629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531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Study Area and Distribution of Residential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Area-Types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3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Time-Allocation Factors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208019"/>
              </p:ext>
            </p:extLst>
          </p:nvPr>
        </p:nvGraphicFramePr>
        <p:xfrm>
          <a:off x="-22952" y="609600"/>
          <a:ext cx="7414351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914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Households with larger scores related to school activity time, also tend to be more likely to rent multi-family or attached single-family housing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3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Time-Allocation Factors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01098"/>
              </p:ext>
            </p:extLst>
          </p:nvPr>
        </p:nvGraphicFramePr>
        <p:xfrm>
          <a:off x="2274" y="521732"/>
          <a:ext cx="7389125" cy="632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1600" y="9144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Households with larger eating out- and recreation-type activity scores, also tend to be much less likely to rent.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They tend to be even more likely to rent single-family housing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3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Time-Allocation Factors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648113"/>
              </p:ext>
            </p:extLst>
          </p:nvPr>
        </p:nvGraphicFramePr>
        <p:xfrm>
          <a:off x="0" y="609600"/>
          <a:ext cx="7391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67149" y="914400"/>
            <a:ext cx="3002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Households with a greater amount of work-related activity, tend to rent multi-family or attached single-family housing types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3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Time-Allocation Factors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8545" y="-3505200"/>
            <a:ext cx="4419600" cy="32824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NOTE: </a:t>
            </a:r>
            <a:r>
              <a:rPr lang="en-US" dirty="0" smtClean="0"/>
              <a:t>My interpretation leaves the interacted coefficients for Rent/SF x lifecycle 2 or 6 to be identified separately than “all lifecycles”. Should these be displayed in sum?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e.g. B </a:t>
            </a:r>
            <a:r>
              <a:rPr lang="en-US" sz="1100" dirty="0" smtClean="0"/>
              <a:t>rent/SF </a:t>
            </a:r>
            <a:r>
              <a:rPr lang="en-US" dirty="0" smtClean="0"/>
              <a:t>(*1) + B </a:t>
            </a:r>
            <a:r>
              <a:rPr lang="en-US" sz="1100" dirty="0" smtClean="0"/>
              <a:t>rent/SF x</a:t>
            </a:r>
            <a:r>
              <a:rPr lang="en-US" dirty="0" smtClean="0"/>
              <a:t> </a:t>
            </a:r>
            <a:r>
              <a:rPr lang="en-US" sz="1050" dirty="0" smtClean="0"/>
              <a:t>lifecycle 2 </a:t>
            </a:r>
            <a:r>
              <a:rPr lang="en-US" dirty="0" smtClean="0"/>
              <a:t>(*</a:t>
            </a:r>
            <a:r>
              <a:rPr lang="en-US" dirty="0"/>
              <a:t>1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I’m not clear how interacted variables should be presented when discussing overall propensities in mode choice models… 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37161"/>
              </p:ext>
            </p:extLst>
          </p:nvPr>
        </p:nvGraphicFramePr>
        <p:xfrm>
          <a:off x="0" y="609600"/>
          <a:ext cx="7391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00600" y="337066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general, households who spend larger amounts of their time doing specialty shopping or participating in civic/religious activities, tend to be less likely to rent a single-family home.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Single adults (age: 18-65) or related adults without children (age: &lt; 65) who spend greater amounts of time doing these things, have a greater likelihood of renting a single-family home.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01200" y="4800600"/>
            <a:ext cx="23622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slide is messy. I’m not really liking the double radial graph… Not sure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5" y="152400"/>
            <a:ext cx="43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Estimation Results: Time-Allocation Factors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Thoughts about results for Time-allocation factors?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72600" y="3200400"/>
            <a:ext cx="4419600" cy="32824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NOTE: </a:t>
            </a:r>
            <a:r>
              <a:rPr lang="en-US" dirty="0" smtClean="0"/>
              <a:t>Why are we not getting a whole lot of results from using the time-allocation activity factors? Is it because we factored time across all lifecycle stages, instead of factoring within stages? Would that make a difference? How about looking at the factor analysis and checking how much explanation of variance these factors provide?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rural areas, you are less likely to see rentals and old people. In fact, in general retired.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Retired households are less likely to rent, but more likely to located in </a:t>
            </a:r>
            <a:r>
              <a:rPr lang="en-US" dirty="0"/>
              <a:t>u</a:t>
            </a:r>
            <a:r>
              <a:rPr lang="en-US" dirty="0" smtClean="0"/>
              <a:t>rban areas.</a:t>
            </a:r>
          </a:p>
          <a:p>
            <a:endParaRPr lang="en-US" dirty="0" smtClean="0"/>
          </a:p>
          <a:p>
            <a:r>
              <a:rPr lang="en-US" dirty="0" smtClean="0"/>
              <a:t>Households with children are less likely to rent MF or ASF homes.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0" y="-914400"/>
            <a:ext cx="3581400" cy="3467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NOTE:</a:t>
            </a:r>
            <a:r>
              <a:rPr lang="en-US" dirty="0" smtClean="0"/>
              <a:t> Improve conclusions. Maybe our outcome says something about using a FA on time allocation as a proxy instead of an actual model. How might this be applicable to practicing modelers? What are we not able to capture YET.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1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Incorporate Stated-Preference (SP) responses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away with the two-stage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 price index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process capturing household time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2366" y="554883"/>
            <a:ext cx="3162300" cy="129266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Major Urban Center</a:t>
            </a:r>
          </a:p>
          <a:p>
            <a:pPr lvl="0"/>
            <a:r>
              <a:rPr lang="en-US" sz="1500" dirty="0" smtClean="0"/>
              <a:t>Households </a:t>
            </a:r>
            <a:r>
              <a:rPr lang="en-US" sz="1500" dirty="0"/>
              <a:t>within five miles </a:t>
            </a:r>
            <a:r>
              <a:rPr lang="en-US" sz="1500" dirty="0" smtClean="0"/>
              <a:t>of </a:t>
            </a:r>
            <a:r>
              <a:rPr lang="en-US" sz="1500" dirty="0"/>
              <a:t>50,000 people and </a:t>
            </a:r>
            <a:r>
              <a:rPr lang="en-US" sz="1500" dirty="0" smtClean="0"/>
              <a:t>within </a:t>
            </a:r>
            <a:r>
              <a:rPr lang="en-US" sz="1500" dirty="0"/>
              <a:t>a mile of 2,500 people, where the majority of households </a:t>
            </a:r>
            <a:r>
              <a:rPr lang="en-US" sz="1500" dirty="0" smtClean="0"/>
              <a:t>are within </a:t>
            </a:r>
            <a:r>
              <a:rPr lang="en-US" sz="1500" dirty="0"/>
              <a:t>an </a:t>
            </a:r>
            <a:r>
              <a:rPr lang="en-US" sz="1500" dirty="0" smtClean="0"/>
              <a:t>MPO</a:t>
            </a:r>
            <a:r>
              <a:rPr lang="en-US" sz="15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5029706"/>
            <a:ext cx="2362200" cy="152349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Urban near Major City </a:t>
            </a:r>
            <a:r>
              <a:rPr lang="en-US" sz="1500" dirty="0" smtClean="0"/>
              <a:t>Household with 2,500 </a:t>
            </a:r>
            <a:r>
              <a:rPr lang="en-US" sz="1500" dirty="0"/>
              <a:t>people within one mile of </a:t>
            </a:r>
            <a:r>
              <a:rPr lang="en-US" sz="1500" dirty="0" smtClean="0"/>
              <a:t>the residential </a:t>
            </a:r>
            <a:r>
              <a:rPr lang="en-US" sz="1500" dirty="0"/>
              <a:t>location, that is also within 15 miles of 50,000 </a:t>
            </a:r>
            <a:r>
              <a:rPr lang="en-US" sz="1500" dirty="0" smtClean="0"/>
              <a:t>people</a:t>
            </a:r>
            <a:r>
              <a:rPr lang="en-US" sz="15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46474"/>
            <a:ext cx="2209800" cy="175432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Rural near Major City</a:t>
            </a:r>
          </a:p>
          <a:p>
            <a:pPr lvl="0"/>
            <a:r>
              <a:rPr lang="en-US" sz="1500" dirty="0" smtClean="0"/>
              <a:t>Household </a:t>
            </a:r>
            <a:r>
              <a:rPr lang="en-US" sz="1500" dirty="0"/>
              <a:t>that is immediately surrounded by </a:t>
            </a:r>
            <a:r>
              <a:rPr lang="en-US" sz="1500" dirty="0" smtClean="0"/>
              <a:t>an </a:t>
            </a:r>
            <a:r>
              <a:rPr lang="en-US" sz="1500" dirty="0"/>
              <a:t>area of less than 2,500 people, but is within 15 miles of 50,000 </a:t>
            </a:r>
            <a:r>
              <a:rPr lang="en-US" sz="1500" dirty="0" smtClean="0"/>
              <a:t>people</a:t>
            </a:r>
            <a:r>
              <a:rPr lang="en-US" sz="15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60138"/>
            <a:ext cx="2438400" cy="129266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Isolated City</a:t>
            </a:r>
          </a:p>
          <a:p>
            <a:pPr lvl="0"/>
            <a:r>
              <a:rPr lang="en-US" sz="1500" dirty="0" smtClean="0"/>
              <a:t>Household </a:t>
            </a:r>
            <a:r>
              <a:rPr lang="en-US" sz="1500" dirty="0"/>
              <a:t>is within two miles of 2,500 people and is </a:t>
            </a:r>
            <a:r>
              <a:rPr lang="en-US" sz="1500" dirty="0" smtClean="0"/>
              <a:t>more </a:t>
            </a:r>
            <a:r>
              <a:rPr lang="en-US" sz="1500" dirty="0"/>
              <a:t>than 15 miles away from 50,000 </a:t>
            </a:r>
            <a:r>
              <a:rPr lang="en-US" sz="1500" dirty="0" smtClean="0"/>
              <a:t>people.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9744" y="609600"/>
            <a:ext cx="3573256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Rural</a:t>
            </a:r>
          </a:p>
          <a:p>
            <a:pPr lvl="0"/>
            <a:r>
              <a:rPr lang="en-US" sz="1500" dirty="0" smtClean="0"/>
              <a:t>Household </a:t>
            </a:r>
            <a:r>
              <a:rPr lang="en-US" sz="1500" dirty="0"/>
              <a:t>is more than two miles away from 2,500 people </a:t>
            </a:r>
            <a:r>
              <a:rPr lang="en-US" sz="1500" dirty="0" smtClean="0"/>
              <a:t>and </a:t>
            </a:r>
            <a:r>
              <a:rPr lang="en-US" sz="1500" dirty="0"/>
              <a:t>more than 15 miles away from 50,000 people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"/>
            <a:ext cx="476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Area-Type Distribution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Households in Sample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758404"/>
              </p:ext>
            </p:extLst>
          </p:nvPr>
        </p:nvGraphicFramePr>
        <p:xfrm>
          <a:off x="152400" y="1201214"/>
          <a:ext cx="8700655" cy="565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"/>
            <a:ext cx="438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Tenure-Housing Type Distribution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Sample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4072" y="914400"/>
            <a:ext cx="1642309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Housing Tenure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86818" y="1318440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01460" y="1315743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78005" y="2018937"/>
            <a:ext cx="617733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7510" y="1987007"/>
            <a:ext cx="623889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5730" y="2770406"/>
            <a:ext cx="87556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83.64%</a:t>
            </a:r>
          </a:p>
        </p:txBody>
      </p:sp>
      <p:cxnSp>
        <p:nvCxnSpPr>
          <p:cNvPr id="15" name="Straight Connector 14"/>
          <p:cNvCxnSpPr>
            <a:stCxn id="10" idx="2"/>
          </p:cNvCxnSpPr>
          <p:nvPr/>
        </p:nvCxnSpPr>
        <p:spPr>
          <a:xfrm flipH="1">
            <a:off x="3879454" y="2356339"/>
            <a:ext cx="1" cy="398147"/>
          </a:xfrm>
          <a:prstGeom prst="line">
            <a:avLst/>
          </a:prstGeom>
          <a:ln w="25400">
            <a:solidFill>
              <a:srgbClr val="FF575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85898" y="2417837"/>
            <a:ext cx="1" cy="398147"/>
          </a:xfrm>
          <a:prstGeom prst="line">
            <a:avLst/>
          </a:prstGeom>
          <a:ln w="25400">
            <a:solidFill>
              <a:srgbClr val="FF575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7861" y="2811854"/>
            <a:ext cx="88197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16.36%</a:t>
            </a: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1478847" y="3181186"/>
            <a:ext cx="1" cy="429782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54312" y="3141357"/>
            <a:ext cx="1" cy="429782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5395" y="4114799"/>
            <a:ext cx="673582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Single-</a:t>
            </a:r>
          </a:p>
          <a:p>
            <a:pPr algn="ctr"/>
            <a:r>
              <a:rPr lang="en-US" sz="1400" dirty="0" smtClean="0"/>
              <a:t>Family</a:t>
            </a:r>
          </a:p>
          <a:p>
            <a:pPr algn="ctr"/>
            <a:r>
              <a:rPr lang="en-US" sz="1400" dirty="0" smtClean="0"/>
              <a:t>Unit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24675" y="4112521"/>
            <a:ext cx="69172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Duplex</a:t>
            </a:r>
          </a:p>
          <a:p>
            <a:pPr algn="ctr"/>
            <a:r>
              <a:rPr lang="en-US" sz="1400" dirty="0" smtClean="0"/>
              <a:t>Unit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65922" y="4114799"/>
            <a:ext cx="655949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Multi-</a:t>
            </a:r>
          </a:p>
          <a:p>
            <a:pPr algn="ctr"/>
            <a:r>
              <a:rPr lang="en-US" sz="1400" dirty="0" smtClean="0"/>
              <a:t>Family</a:t>
            </a:r>
          </a:p>
          <a:p>
            <a:pPr algn="ctr"/>
            <a:r>
              <a:rPr lang="en-US" sz="1400" dirty="0" smtClean="0"/>
              <a:t>Unit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764149" y="4114799"/>
            <a:ext cx="673582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Single-</a:t>
            </a:r>
          </a:p>
          <a:p>
            <a:pPr algn="ctr"/>
            <a:r>
              <a:rPr lang="en-US" sz="1400" dirty="0" smtClean="0"/>
              <a:t>Family</a:t>
            </a:r>
          </a:p>
          <a:p>
            <a:pPr algn="ctr"/>
            <a:r>
              <a:rPr lang="en-US" sz="1400" dirty="0" smtClean="0"/>
              <a:t>Unit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520725" y="4112521"/>
            <a:ext cx="69172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Duplex</a:t>
            </a:r>
          </a:p>
          <a:p>
            <a:pPr algn="ctr"/>
            <a:r>
              <a:rPr lang="en-US" sz="1400" dirty="0" smtClean="0"/>
              <a:t>Unit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289268" y="4114799"/>
            <a:ext cx="655949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Multi-</a:t>
            </a:r>
          </a:p>
          <a:p>
            <a:pPr algn="ctr"/>
            <a:r>
              <a:rPr lang="en-US" sz="1400" dirty="0" smtClean="0"/>
              <a:t>Family</a:t>
            </a:r>
          </a:p>
          <a:p>
            <a:pPr algn="ctr"/>
            <a:r>
              <a:rPr lang="en-US" sz="1400" dirty="0" smtClean="0"/>
              <a:t>Unit</a:t>
            </a:r>
            <a:endParaRPr lang="en-US" sz="1400" dirty="0"/>
          </a:p>
        </p:txBody>
      </p:sp>
      <p:cxnSp>
        <p:nvCxnSpPr>
          <p:cNvPr id="37" name="Straight Arrow Connector 36"/>
          <p:cNvCxnSpPr>
            <a:endCxn id="27" idx="0"/>
          </p:cNvCxnSpPr>
          <p:nvPr/>
        </p:nvCxnSpPr>
        <p:spPr>
          <a:xfrm flipH="1">
            <a:off x="732186" y="3610968"/>
            <a:ext cx="746661" cy="5038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63351" y="3610968"/>
            <a:ext cx="746661" cy="5038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476999" y="3610968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103797" y="3572868"/>
            <a:ext cx="746661" cy="5038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34962" y="3572868"/>
            <a:ext cx="746661" cy="5038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48610" y="3572868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32186" y="4953000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1665" y="5380632"/>
            <a:ext cx="76495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96.7%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483605" y="4950011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93084" y="5377643"/>
            <a:ext cx="76495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1.09%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228453" y="4942051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51580" y="5369683"/>
            <a:ext cx="76495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2.21%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070681" y="4945040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93808" y="5372672"/>
            <a:ext cx="71365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36.65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822100" y="4942051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363339" y="5356035"/>
            <a:ext cx="88197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13.17%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566948" y="4934091"/>
            <a:ext cx="0" cy="427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0075" y="5361723"/>
            <a:ext cx="88197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50.18%</a:t>
            </a:r>
          </a:p>
        </p:txBody>
      </p:sp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558879"/>
              </p:ext>
            </p:extLst>
          </p:nvPr>
        </p:nvGraphicFramePr>
        <p:xfrm>
          <a:off x="5506127" y="1044474"/>
          <a:ext cx="2834504" cy="19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6096654" y="891819"/>
            <a:ext cx="61773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43879" y="2387930"/>
            <a:ext cx="623889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6132352" y="3000775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46994" y="2998078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Chart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935277"/>
              </p:ext>
            </p:extLst>
          </p:nvPr>
        </p:nvGraphicFramePr>
        <p:xfrm>
          <a:off x="4592688" y="3770821"/>
          <a:ext cx="2971800" cy="198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5486400" y="4484131"/>
            <a:ext cx="39626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SF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46833" y="5749964"/>
            <a:ext cx="66396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DPLX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437854" y="5380632"/>
            <a:ext cx="240961" cy="34473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023366"/>
              </p:ext>
            </p:extLst>
          </p:nvPr>
        </p:nvGraphicFramePr>
        <p:xfrm>
          <a:off x="7055587" y="3786684"/>
          <a:ext cx="2035221" cy="2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7858335" y="5012563"/>
            <a:ext cx="39626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08866" y="3411667"/>
            <a:ext cx="48763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MF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8056466" y="3780999"/>
            <a:ext cx="211302" cy="21950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46994" y="3610968"/>
            <a:ext cx="66396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DPLX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7643879" y="3862883"/>
            <a:ext cx="311944" cy="1174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48" grpId="0"/>
      <p:bldP spid="50" grpId="0"/>
      <p:bldP spid="52" grpId="0"/>
      <p:bldP spid="54" grpId="0"/>
      <p:bldP spid="56" grpId="0"/>
      <p:bldP spid="58" grpId="0"/>
      <p:bldGraphic spid="60" grpId="0">
        <p:bldAsOne/>
      </p:bldGraphic>
      <p:bldP spid="61" grpId="0"/>
      <p:bldP spid="62" grpId="0"/>
      <p:bldGraphic spid="67" grpId="0">
        <p:bldAsOne/>
      </p:bldGraphic>
      <p:bldP spid="68" grpId="0" animBg="1"/>
      <p:bldP spid="70" grpId="0" animBg="1"/>
      <p:bldGraphic spid="73" grpId="0">
        <p:bldAsOne/>
      </p:bldGraphic>
      <p:bldP spid="74" grpId="0" animBg="1"/>
      <p:bldP spid="76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we </a:t>
            </a:r>
            <a:r>
              <a:rPr lang="en-US" dirty="0" smtClean="0"/>
              <a:t>segment into lifestyle 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for heterogeneity</a:t>
            </a:r>
          </a:p>
          <a:p>
            <a:r>
              <a:rPr lang="en-US" dirty="0" smtClean="0"/>
              <a:t>Based on classifications found in the 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H="1">
            <a:off x="3972638" y="688201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87280" y="685504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259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Household Segmentation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179" y="1321137"/>
            <a:ext cx="1949573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Single Households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8956" y="457452"/>
            <a:ext cx="160935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Household Size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1989" y="1321137"/>
            <a:ext cx="241284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Non-Single Households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8310" y="2324668"/>
            <a:ext cx="876843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Age &gt;= </a:t>
            </a:r>
          </a:p>
          <a:p>
            <a:r>
              <a:rPr lang="en-US" dirty="0" smtClean="0"/>
              <a:t>65 yrs.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7310" y="2310431"/>
            <a:ext cx="799450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Age &lt; </a:t>
            </a:r>
          </a:p>
          <a:p>
            <a:r>
              <a:rPr lang="en-US" dirty="0" smtClean="0"/>
              <a:t>65 yrs.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6762" y="3589698"/>
            <a:ext cx="1874744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with Children</a:t>
            </a:r>
          </a:p>
          <a:p>
            <a:pPr algn="ctr"/>
            <a:r>
              <a:rPr lang="en-US" dirty="0" smtClean="0"/>
              <a:t>(0&lt;=Age&lt;=17 yrs.)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2981" y="3608230"/>
            <a:ext cx="1874744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 Children</a:t>
            </a:r>
          </a:p>
          <a:p>
            <a:pPr algn="ctr"/>
            <a:r>
              <a:rPr lang="en-US" dirty="0"/>
              <a:t>(0&lt;=Age&lt;=17 yrs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80226" y="2331787"/>
            <a:ext cx="1196161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Related</a:t>
            </a:r>
          </a:p>
          <a:p>
            <a:pPr algn="ctr"/>
            <a:r>
              <a:rPr lang="en-US" dirty="0" smtClean="0"/>
              <a:t>Household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76876" y="2294088"/>
            <a:ext cx="1196161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Unrelated</a:t>
            </a:r>
          </a:p>
          <a:p>
            <a:pPr algn="ctr"/>
            <a:r>
              <a:rPr lang="en-US" dirty="0" smtClean="0"/>
              <a:t>Household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22573" y="4887497"/>
            <a:ext cx="154241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Num. Adult =1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39837" y="4860243"/>
            <a:ext cx="154241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Num. Adult &gt;1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15078" y="4873849"/>
            <a:ext cx="1491627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HH Members</a:t>
            </a:r>
          </a:p>
          <a:p>
            <a:r>
              <a:rPr lang="en-US" dirty="0" smtClean="0"/>
              <a:t>Age &gt;= 65 yrs.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53443" y="4892761"/>
            <a:ext cx="1426224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HH Members</a:t>
            </a:r>
          </a:p>
          <a:p>
            <a:r>
              <a:rPr lang="en-US" dirty="0" smtClean="0"/>
              <a:t>Age &lt; 65 yrs.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71070" y="1690469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86290" y="1690469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9459" y="1690469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89131" y="1677495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751807" y="2956762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78306" y="2956762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35381" y="4254561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61880" y="4254561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972635" y="4227307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99134" y="4227307"/>
            <a:ext cx="804675" cy="632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37" y="3633228"/>
            <a:ext cx="13863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Segment 1:</a:t>
            </a:r>
          </a:p>
          <a:p>
            <a:pPr algn="ctr"/>
            <a:r>
              <a:rPr lang="en-US" sz="1400" b="1" dirty="0" smtClean="0"/>
              <a:t>Single, &gt;=65 yrs.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6475" y="3633228"/>
            <a:ext cx="13366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Segment 2:</a:t>
            </a:r>
          </a:p>
          <a:p>
            <a:pPr algn="ctr"/>
            <a:r>
              <a:rPr lang="en-US" sz="1400" b="1" dirty="0" smtClean="0"/>
              <a:t>Single, &lt; 65 yrs.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4606" y="5842056"/>
            <a:ext cx="124373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Segment 3:</a:t>
            </a:r>
          </a:p>
          <a:p>
            <a:pPr algn="ctr"/>
            <a:r>
              <a:rPr lang="en-US" sz="1400" b="1" dirty="0" smtClean="0"/>
              <a:t>Unrelated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14799" y="5842056"/>
            <a:ext cx="1243738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Segment 4:</a:t>
            </a:r>
          </a:p>
          <a:p>
            <a:pPr algn="ctr"/>
            <a:r>
              <a:rPr lang="en-US" sz="1400" b="1" dirty="0" smtClean="0"/>
              <a:t>Single Adult</a:t>
            </a:r>
          </a:p>
          <a:p>
            <a:pPr algn="ctr"/>
            <a:r>
              <a:rPr lang="en-US" sz="1400" b="1" dirty="0" smtClean="0"/>
              <a:t>With Children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09917" y="5842056"/>
            <a:ext cx="1397755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Segment :5</a:t>
            </a:r>
          </a:p>
          <a:p>
            <a:pPr algn="ctr"/>
            <a:r>
              <a:rPr lang="en-US" sz="1400" b="1" dirty="0" smtClean="0"/>
              <a:t>Related Adults</a:t>
            </a:r>
          </a:p>
          <a:p>
            <a:pPr algn="ctr"/>
            <a:r>
              <a:rPr lang="en-US" sz="1400" b="1" dirty="0" smtClean="0"/>
              <a:t>&gt;1With Children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48841" y="5842055"/>
            <a:ext cx="16540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Segment :6</a:t>
            </a:r>
          </a:p>
          <a:p>
            <a:pPr algn="ctr"/>
            <a:r>
              <a:rPr lang="en-US" sz="1400" b="1" dirty="0" smtClean="0"/>
              <a:t>All Adults &gt;= 65 yrs.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2601" y="5842056"/>
            <a:ext cx="1718163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Segment :7</a:t>
            </a:r>
          </a:p>
          <a:p>
            <a:pPr algn="ctr"/>
            <a:r>
              <a:rPr lang="en-US" sz="1400" b="1" dirty="0" smtClean="0"/>
              <a:t>Related Adults</a:t>
            </a:r>
          </a:p>
          <a:p>
            <a:pPr algn="ctr"/>
            <a:r>
              <a:rPr lang="en-US" sz="1400" b="1" dirty="0" smtClean="0"/>
              <a:t>Household (&lt;65 yrs.)</a:t>
            </a:r>
          </a:p>
        </p:txBody>
      </p:sp>
      <p:cxnSp>
        <p:nvCxnSpPr>
          <p:cNvPr id="42" name="Straight Arrow Connector 41"/>
          <p:cNvCxnSpPr>
            <a:stCxn id="9" idx="2"/>
            <a:endCxn id="34" idx="0"/>
          </p:cNvCxnSpPr>
          <p:nvPr/>
        </p:nvCxnSpPr>
        <p:spPr>
          <a:xfrm flipH="1">
            <a:off x="726008" y="2970999"/>
            <a:ext cx="1020724" cy="66222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35" idx="0"/>
          </p:cNvCxnSpPr>
          <p:nvPr/>
        </p:nvCxnSpPr>
        <p:spPr>
          <a:xfrm flipH="1">
            <a:off x="2114800" y="2956762"/>
            <a:ext cx="2062235" cy="67646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  <a:endCxn id="38" idx="0"/>
          </p:cNvCxnSpPr>
          <p:nvPr/>
        </p:nvCxnSpPr>
        <p:spPr>
          <a:xfrm flipH="1">
            <a:off x="4108795" y="5229575"/>
            <a:ext cx="502247" cy="61248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2"/>
            <a:endCxn id="37" idx="0"/>
          </p:cNvCxnSpPr>
          <p:nvPr/>
        </p:nvCxnSpPr>
        <p:spPr>
          <a:xfrm flipH="1">
            <a:off x="2736668" y="5256829"/>
            <a:ext cx="57110" cy="58522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2"/>
          </p:cNvCxnSpPr>
          <p:nvPr/>
        </p:nvCxnSpPr>
        <p:spPr>
          <a:xfrm flipH="1">
            <a:off x="1449357" y="2940419"/>
            <a:ext cx="6925600" cy="290163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2"/>
            <a:endCxn id="39" idx="0"/>
          </p:cNvCxnSpPr>
          <p:nvPr/>
        </p:nvCxnSpPr>
        <p:spPr>
          <a:xfrm flipH="1">
            <a:off x="5775863" y="5520180"/>
            <a:ext cx="785029" cy="32187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" idx="2"/>
            <a:endCxn id="40" idx="0"/>
          </p:cNvCxnSpPr>
          <p:nvPr/>
        </p:nvCxnSpPr>
        <p:spPr>
          <a:xfrm flipH="1">
            <a:off x="7521683" y="5539092"/>
            <a:ext cx="644872" cy="302964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24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Descriptive Statistics of Lifecycle Segments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326285"/>
              </p:ext>
            </p:extLst>
          </p:nvPr>
        </p:nvGraphicFramePr>
        <p:xfrm>
          <a:off x="381000" y="685800"/>
          <a:ext cx="6858000" cy="5967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Worksheet" r:id="rId3" imgW="9677513" imgH="8420220" progId="Excel.Sheet.12">
                  <p:embed/>
                </p:oleObj>
              </mc:Choice>
              <mc:Fallback>
                <p:oleObj name="Worksheet" r:id="rId3" imgW="9677513" imgH="8420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685800"/>
                        <a:ext cx="6858000" cy="5967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649-B98B-4AF5-979F-9475730FB82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63286"/>
            <a:ext cx="2286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SUPalette">
      <a:dk1>
        <a:sysClr val="windowText" lastClr="000000"/>
      </a:dk1>
      <a:lt1>
        <a:srgbClr val="FFFFFF"/>
      </a:lt1>
      <a:dk2>
        <a:srgbClr val="474334"/>
      </a:dk2>
      <a:lt2>
        <a:srgbClr val="E6DC8F"/>
      </a:lt2>
      <a:accent1>
        <a:srgbClr val="6A7F10"/>
      </a:accent1>
      <a:accent2>
        <a:srgbClr val="60351D"/>
      </a:accent2>
      <a:accent3>
        <a:srgbClr val="D2492A"/>
      </a:accent3>
      <a:accent4>
        <a:srgbClr val="DC9B32"/>
      </a:accent4>
      <a:accent5>
        <a:srgbClr val="00759A"/>
      </a:accent5>
      <a:accent6>
        <a:srgbClr val="650360"/>
      </a:accent6>
      <a:hlink>
        <a:srgbClr val="A33F1F"/>
      </a:hlink>
      <a:folHlink>
        <a:srgbClr val="A8B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7030A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25400">
          <a:solidFill>
            <a:srgbClr val="FFC000"/>
          </a:solidFill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2554</Words>
  <Application>Microsoft Office PowerPoint</Application>
  <PresentationFormat>On-screen Show (4:3)</PresentationFormat>
  <Paragraphs>532</Paragraphs>
  <Slides>46</Slides>
  <Notes>10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Worksheet</vt:lpstr>
      <vt:lpstr>Residential Location Choices and Household Activity Engagement </vt:lpstr>
      <vt:lpstr>PowerPoint Presentation</vt:lpstr>
      <vt:lpstr>Overview of Study</vt:lpstr>
      <vt:lpstr>PowerPoint Presentation</vt:lpstr>
      <vt:lpstr>PowerPoint Presentation</vt:lpstr>
      <vt:lpstr>PowerPoint Presentation</vt:lpstr>
      <vt:lpstr>Why we segment into lifestyle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about Factor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Extensions for Future Work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Location Choices and Household Activity Engagement</dc:title>
  <dc:creator>Roger Chen</dc:creator>
  <cp:lastModifiedBy>kcurrans</cp:lastModifiedBy>
  <cp:revision>107</cp:revision>
  <dcterms:created xsi:type="dcterms:W3CDTF">2012-10-16T16:59:39Z</dcterms:created>
  <dcterms:modified xsi:type="dcterms:W3CDTF">2013-01-10T23:24:43Z</dcterms:modified>
</cp:coreProperties>
</file>